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gt8CUFT1KPMsnLBBUDqGI79C6W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8F915F-5487-4C10-B56A-B16514E12A16}">
  <a:tblStyle styleId="{268F915F-5487-4C10-B56A-B16514E12A16}" styleName="Table_0">
    <a:wholeTbl>
      <a:tcTxStyle b="off" i="off">
        <a:font>
          <a:latin typeface="Bahnschrift"/>
          <a:ea typeface="Bahnschrift"/>
          <a:cs typeface="Bahnschrif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7EE"/>
          </a:solidFill>
        </a:fill>
      </a:tcStyle>
    </a:wholeTbl>
    <a:band1H>
      <a:tcTxStyle/>
      <a:tcStyle>
        <a:fill>
          <a:solidFill>
            <a:srgbClr val="F4CCDB"/>
          </a:solidFill>
        </a:fill>
      </a:tcStyle>
    </a:band1H>
    <a:band2H>
      <a:tcTxStyle/>
    </a:band2H>
    <a:band1V>
      <a:tcTxStyle/>
      <a:tcStyle>
        <a:fill>
          <a:solidFill>
            <a:srgbClr val="F4CCDB"/>
          </a:solidFill>
        </a:fill>
      </a:tcStyle>
    </a:band1V>
    <a:band2V>
      <a:tcTxStyle/>
    </a:band2V>
    <a:lastCol>
      <a:tcTxStyle b="on" i="off">
        <a:font>
          <a:latin typeface="Bahnschrift"/>
          <a:ea typeface="Bahnschrift"/>
          <a:cs typeface="Bahnschrift"/>
        </a:font>
        <a:schemeClr val="lt1"/>
      </a:tcTxStyle>
      <a:tcStyle>
        <a:fill>
          <a:solidFill>
            <a:schemeClr val="accent1"/>
          </a:solidFill>
        </a:fill>
      </a:tcStyle>
    </a:lastCol>
    <a:firstCol>
      <a:tcTxStyle b="on" i="off">
        <a:font>
          <a:latin typeface="Bahnschrift"/>
          <a:ea typeface="Bahnschrift"/>
          <a:cs typeface="Bahnschrift"/>
        </a:font>
        <a:schemeClr val="lt1"/>
      </a:tcTxStyle>
      <a:tcStyle>
        <a:fill>
          <a:solidFill>
            <a:schemeClr val="accent1"/>
          </a:solidFill>
        </a:fill>
      </a:tcStyle>
    </a:firstCol>
    <a:lastRow>
      <a:tcTxStyle b="on" i="off">
        <a:font>
          <a:latin typeface="Bahnschrift"/>
          <a:ea typeface="Bahnschrift"/>
          <a:cs typeface="Bahnschrif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Bahnschrift"/>
          <a:ea typeface="Bahnschrift"/>
          <a:cs typeface="Bahnschrif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ATG is the “start” codon</a:t>
            </a:r>
            <a:endParaRPr/>
          </a:p>
        </p:txBody>
      </p:sp>
      <p:sp>
        <p:nvSpPr>
          <p:cNvPr id="148" name="Google Shape;14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Machine costs between 10’s and 100’s of thousands of dollars (nova seq on ebay range from $550K-2.5million)</a:t>
            </a:r>
            <a:endParaRPr/>
          </a:p>
        </p:txBody>
      </p:sp>
      <p:sp>
        <p:nvSpPr>
          <p:cNvPr id="427" name="Google Shape;42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Figure caption. </a:t>
            </a:r>
            <a:r>
              <a:rPr b="0" i="0" lang="en-US" sz="1200">
                <a:solidFill>
                  <a:schemeClr val="dk1"/>
                </a:solidFill>
                <a:latin typeface="Calibri"/>
                <a:ea typeface="Calibri"/>
                <a:cs typeface="Calibri"/>
                <a:sym typeface="Calibri"/>
              </a:rPr>
              <a:t>Metabarcoding inference of trophic and symbiotic ecological diversity of photic-zone eukaryotic plankton. (A) Richness (OTU number) and abundance (read number) of rDNA metabarcodes assigned to various trophic taxo-groups across plankton organismal size fractions and stations. Note that the nano size fraction did not contain enough data to be used in this biogeographical analysis [for all size-fraction data, see (30)]. NA, not applicable. (B) Relative abundance of major eukaryotic taxa across Tara Oceans stations for (i) phytoplankton and all eukaryotes in piconanoplankton (above the map) and (ii) all eukaryotes and protistan symbionts (sensu  </a:t>
            </a:r>
            <a:endParaRPr/>
          </a:p>
          <a:p>
            <a:pPr indent="0" lvl="0" marL="0" rtl="0" algn="l">
              <a:spcBef>
                <a:spcPts val="0"/>
              </a:spcBef>
              <a:spcAft>
                <a:spcPts val="0"/>
              </a:spcAft>
              <a:buNone/>
            </a:pPr>
            <a:r>
              <a:t/>
            </a:r>
            <a:endParaRPr/>
          </a:p>
        </p:txBody>
      </p:sp>
      <p:sp>
        <p:nvSpPr>
          <p:cNvPr id="435" name="Google Shape;43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Made this word cloud by pasting text from article titles and descriptions of journals that publish computational biology and related papers (e.g., Journal of Computational Biology, PLOS Computational Biology, Bioinformatics, Ecoinformatics, Journal of Systematic Biology)</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Made this word cloud by pasting text from article titles and descriptions of journals that publish computational biology and related papers (e.g., Journal of Computational Biology, PLOS Computational Biology, Bioinformatics, Ecoinformatics, Journal of Systematic Biology)</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Made this word cloud by pasting text from article titles and descriptions of journals that publish computational biology and related papers (e.g., Journal of Computational Biology, PLOS Computational Biology, Bioinformatics, Ecoinformatics, Journal of Systematic Biology)</a:t>
            </a:r>
            <a:endParaRPr/>
          </a:p>
        </p:txBody>
      </p:sp>
      <p:sp>
        <p:nvSpPr>
          <p:cNvPr id="112" name="Google Shape;1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onsola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onsola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nsola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nsola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nsolas"/>
              <a:buNone/>
              <a:defRPr b="0" i="0" sz="4400" u="none" cap="none" strike="noStrike">
                <a:solidFill>
                  <a:schemeClr val="dk1"/>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pic>
        <p:nvPicPr>
          <p:cNvPr descr="https://images-wixmp-ed30a86b8c4ca887773594c2.wixmp.com/f/4b063776-bf3b-4214-abc4-4c1d3fb5dcf8/d2nu526-8e04cce6-ef07-4858-9e85-124a6e1bb30b.jpg/v1/fill/w_861,h_928,q_75,strp/double_helix_nebula_by_ashiphire.jpg?token=eyJ0eXAiOiJKV1QiLCJhbGciOiJIUzI1NiJ9.eyJpc3MiOiJ1cm46YXBwOjdlMGQxODg5ODIyNjQzNzNhNWYwZDQxNWVhMGQyNmUwIiwic3ViIjoidXJuOmFwcDo3ZTBkMTg4OTgyMjY0MzczYTVmMGQ0MTVlYTBkMjZlMCIsImF1ZCI6WyJ1cm46c2VydmljZTppbWFnZS5vcGVyYXRpb25zIl0sIm9iaiI6W1t7InBhdGgiOiIvZi80YjA2Mzc3Ni1iZjNiLTQyMTQtYWJjNC00YzFkM2ZiNWRjZjgvZDJudTUyNi04ZTA0Y2NlNi1lZjA3LTQ4NTgtOWU4NS0xMjRhNmUxYmIzMGIuanBnIiwid2lkdGgiOiI8PTg2MSIsImhlaWdodCI6Ijw9OTI4In1dXX0.LFhAx3cY-HEP-xDVBz_HmXBQOlOUzrHEv7mE29yZR_M" id="88" name="Google Shape;88;p1"/>
          <p:cNvPicPr preferRelativeResize="0"/>
          <p:nvPr/>
        </p:nvPicPr>
        <p:blipFill rotWithShape="1">
          <a:blip r:embed="rId3">
            <a:alphaModFix/>
          </a:blip>
          <a:srcRect b="0" l="0" r="0" t="0"/>
          <a:stretch/>
        </p:blipFill>
        <p:spPr>
          <a:xfrm rot="5400000">
            <a:off x="2444450" y="-267304"/>
            <a:ext cx="6867676" cy="7402285"/>
          </a:xfrm>
          <a:prstGeom prst="rect">
            <a:avLst/>
          </a:prstGeom>
          <a:noFill/>
          <a:ln>
            <a:noFill/>
          </a:ln>
        </p:spPr>
      </p:pic>
      <p:sp>
        <p:nvSpPr>
          <p:cNvPr id="89" name="Google Shape;89;p1"/>
          <p:cNvSpPr txBox="1"/>
          <p:nvPr>
            <p:ph type="ctrTitle"/>
          </p:nvPr>
        </p:nvSpPr>
        <p:spPr>
          <a:xfrm>
            <a:off x="1524000" y="-300038"/>
            <a:ext cx="9144000" cy="316377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ourier New"/>
              <a:buNone/>
            </a:pPr>
            <a:r>
              <a:rPr b="1" lang="en-US">
                <a:solidFill>
                  <a:schemeClr val="lt1"/>
                </a:solidFill>
                <a:latin typeface="Courier New"/>
                <a:ea typeface="Courier New"/>
                <a:cs typeface="Courier New"/>
                <a:sym typeface="Courier New"/>
              </a:rPr>
              <a:t>Computational Biology &amp; Bioinformatics</a:t>
            </a:r>
            <a:endParaRPr/>
          </a:p>
        </p:txBody>
      </p:sp>
      <p:sp>
        <p:nvSpPr>
          <p:cNvPr id="90" name="Google Shape;90;p1"/>
          <p:cNvSpPr txBox="1"/>
          <p:nvPr>
            <p:ph idx="1" type="subTitle"/>
          </p:nvPr>
        </p:nvSpPr>
        <p:spPr>
          <a:xfrm>
            <a:off x="1524000" y="2863740"/>
            <a:ext cx="9144000" cy="135595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20000"/>
              </a:lnSpc>
              <a:spcBef>
                <a:spcPts val="0"/>
              </a:spcBef>
              <a:spcAft>
                <a:spcPts val="0"/>
              </a:spcAft>
              <a:buClr>
                <a:schemeClr val="lt1"/>
              </a:buClr>
              <a:buSzPct val="100000"/>
              <a:buNone/>
            </a:pPr>
            <a:r>
              <a:rPr lang="en-US">
                <a:solidFill>
                  <a:schemeClr val="lt1"/>
                </a:solidFill>
                <a:latin typeface="Arial"/>
                <a:ea typeface="Arial"/>
                <a:cs typeface="Arial"/>
                <a:sym typeface="Arial"/>
              </a:rPr>
              <a:t>Prof. Dominic Evangelista</a:t>
            </a:r>
            <a:endParaRPr/>
          </a:p>
          <a:p>
            <a:pPr indent="0" lvl="0" marL="0" rtl="0" algn="ctr">
              <a:lnSpc>
                <a:spcPct val="120000"/>
              </a:lnSpc>
              <a:spcBef>
                <a:spcPts val="1000"/>
              </a:spcBef>
              <a:spcAft>
                <a:spcPts val="0"/>
              </a:spcAft>
              <a:buClr>
                <a:schemeClr val="lt1"/>
              </a:buClr>
              <a:buSzPct val="100000"/>
              <a:buNone/>
            </a:pPr>
            <a:r>
              <a:rPr lang="en-US">
                <a:solidFill>
                  <a:schemeClr val="lt1"/>
                </a:solidFill>
                <a:latin typeface="Arial"/>
                <a:ea typeface="Arial"/>
                <a:cs typeface="Arial"/>
                <a:sym typeface="Arial"/>
              </a:rPr>
              <a:t>Adelphi University</a:t>
            </a:r>
            <a:endParaRPr/>
          </a:p>
          <a:p>
            <a:pPr indent="0" lvl="0" marL="0" rtl="0" algn="ctr">
              <a:lnSpc>
                <a:spcPct val="120000"/>
              </a:lnSpc>
              <a:spcBef>
                <a:spcPts val="1000"/>
              </a:spcBef>
              <a:spcAft>
                <a:spcPts val="0"/>
              </a:spcAft>
              <a:buClr>
                <a:schemeClr val="lt1"/>
              </a:buClr>
              <a:buSzPct val="100000"/>
              <a:buNone/>
            </a:pPr>
            <a:r>
              <a:rPr lang="en-US">
                <a:solidFill>
                  <a:schemeClr val="lt1"/>
                </a:solidFill>
                <a:latin typeface="Arial"/>
                <a:ea typeface="Arial"/>
                <a:cs typeface="Arial"/>
                <a:sym typeface="Arial"/>
              </a:rPr>
              <a:t>Fall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0"/>
          <p:cNvPicPr preferRelativeResize="0"/>
          <p:nvPr/>
        </p:nvPicPr>
        <p:blipFill rotWithShape="1">
          <a:blip r:embed="rId3">
            <a:alphaModFix/>
          </a:blip>
          <a:srcRect b="0" l="0" r="0" t="0"/>
          <a:stretch/>
        </p:blipFill>
        <p:spPr>
          <a:xfrm>
            <a:off x="2685143" y="0"/>
            <a:ext cx="9506857" cy="6884277"/>
          </a:xfrm>
          <a:prstGeom prst="rect">
            <a:avLst/>
          </a:prstGeom>
          <a:noFill/>
          <a:ln>
            <a:noFill/>
          </a:ln>
        </p:spPr>
      </p:pic>
      <p:sp>
        <p:nvSpPr>
          <p:cNvPr id="144" name="Google Shape;144;p10"/>
          <p:cNvSpPr/>
          <p:nvPr/>
        </p:nvSpPr>
        <p:spPr>
          <a:xfrm>
            <a:off x="0" y="128995"/>
            <a:ext cx="18662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Data is big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1"/>
          <p:cNvPicPr preferRelativeResize="0"/>
          <p:nvPr/>
        </p:nvPicPr>
        <p:blipFill rotWithShape="1">
          <a:blip r:embed="rId3">
            <a:alphaModFix/>
          </a:blip>
          <a:srcRect b="0" l="0" r="0" t="0"/>
          <a:stretch/>
        </p:blipFill>
        <p:spPr>
          <a:xfrm>
            <a:off x="3104809" y="-53565"/>
            <a:ext cx="9080205" cy="6911565"/>
          </a:xfrm>
          <a:prstGeom prst="rect">
            <a:avLst/>
          </a:prstGeom>
          <a:noFill/>
          <a:ln>
            <a:noFill/>
          </a:ln>
        </p:spPr>
      </p:pic>
      <p:sp>
        <p:nvSpPr>
          <p:cNvPr id="151" name="Google Shape;151;p11"/>
          <p:cNvSpPr/>
          <p:nvPr/>
        </p:nvSpPr>
        <p:spPr>
          <a:xfrm>
            <a:off x="0" y="116958"/>
            <a:ext cx="32111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Problems are hard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12"/>
          <p:cNvGrpSpPr/>
          <p:nvPr/>
        </p:nvGrpSpPr>
        <p:grpSpPr>
          <a:xfrm>
            <a:off x="6865154" y="2574441"/>
            <a:ext cx="2457450" cy="1280746"/>
            <a:chOff x="2362200" y="1981200"/>
            <a:chExt cx="5257800" cy="2895600"/>
          </a:xfrm>
        </p:grpSpPr>
        <p:cxnSp>
          <p:nvCxnSpPr>
            <p:cNvPr id="157" name="Google Shape;157;p12"/>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58" name="Google Shape;158;p12"/>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59" name="Google Shape;159;p12"/>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60" name="Google Shape;160;p12"/>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61" name="Google Shape;161;p12"/>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62" name="Google Shape;162;p12"/>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63" name="Google Shape;163;p12"/>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64" name="Google Shape;164;p12"/>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165" name="Google Shape;165;p12"/>
          <p:cNvSpPr/>
          <p:nvPr/>
        </p:nvSpPr>
        <p:spPr>
          <a:xfrm>
            <a:off x="9300788" y="2323755"/>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a:t>
            </a:r>
            <a:endParaRPr/>
          </a:p>
        </p:txBody>
      </p:sp>
      <p:sp>
        <p:nvSpPr>
          <p:cNvPr id="166" name="Google Shape;166;p12"/>
          <p:cNvSpPr/>
          <p:nvPr/>
        </p:nvSpPr>
        <p:spPr>
          <a:xfrm>
            <a:off x="9304796" y="2964128"/>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B</a:t>
            </a:r>
            <a:endParaRPr/>
          </a:p>
        </p:txBody>
      </p:sp>
      <p:sp>
        <p:nvSpPr>
          <p:cNvPr id="167" name="Google Shape;167;p12"/>
          <p:cNvSpPr/>
          <p:nvPr/>
        </p:nvSpPr>
        <p:spPr>
          <a:xfrm>
            <a:off x="9305597" y="3635302"/>
            <a:ext cx="4074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C</a:t>
            </a:r>
            <a:endParaRPr/>
          </a:p>
        </p:txBody>
      </p:sp>
      <p:grpSp>
        <p:nvGrpSpPr>
          <p:cNvPr id="168" name="Google Shape;168;p12"/>
          <p:cNvGrpSpPr/>
          <p:nvPr/>
        </p:nvGrpSpPr>
        <p:grpSpPr>
          <a:xfrm>
            <a:off x="2389175" y="2349156"/>
            <a:ext cx="2883542" cy="1843515"/>
            <a:chOff x="834335" y="1721798"/>
            <a:chExt cx="2883542" cy="1843515"/>
          </a:xfrm>
        </p:grpSpPr>
        <p:grpSp>
          <p:nvGrpSpPr>
            <p:cNvPr id="169" name="Google Shape;169;p12"/>
            <p:cNvGrpSpPr/>
            <p:nvPr/>
          </p:nvGrpSpPr>
          <p:grpSpPr>
            <a:xfrm>
              <a:off x="834335" y="2003182"/>
              <a:ext cx="2457450" cy="1280746"/>
              <a:chOff x="2362200" y="1981200"/>
              <a:chExt cx="5257800" cy="2895600"/>
            </a:xfrm>
          </p:grpSpPr>
          <p:cxnSp>
            <p:nvCxnSpPr>
              <p:cNvPr id="170" name="Google Shape;170;p12"/>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1" name="Google Shape;171;p12"/>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2" name="Google Shape;172;p12"/>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3" name="Google Shape;173;p12"/>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4" name="Google Shape;174;p12"/>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5" name="Google Shape;175;p12"/>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6" name="Google Shape;176;p12"/>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77" name="Google Shape;177;p12"/>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178" name="Google Shape;178;p12"/>
            <p:cNvSpPr/>
            <p:nvPr/>
          </p:nvSpPr>
          <p:spPr>
            <a:xfrm>
              <a:off x="3292761" y="1721798"/>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a:t>
              </a:r>
              <a:endParaRPr/>
            </a:p>
          </p:txBody>
        </p:sp>
        <p:sp>
          <p:nvSpPr>
            <p:cNvPr id="179" name="Google Shape;179;p12"/>
            <p:cNvSpPr/>
            <p:nvPr/>
          </p:nvSpPr>
          <p:spPr>
            <a:xfrm>
              <a:off x="3291784" y="3042093"/>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B</a:t>
              </a:r>
              <a:endParaRPr/>
            </a:p>
          </p:txBody>
        </p:sp>
        <p:sp>
          <p:nvSpPr>
            <p:cNvPr id="180" name="Google Shape;180;p12"/>
            <p:cNvSpPr/>
            <p:nvPr/>
          </p:nvSpPr>
          <p:spPr>
            <a:xfrm>
              <a:off x="3310393" y="2381945"/>
              <a:ext cx="4074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C</a:t>
              </a:r>
              <a:endParaRPr/>
            </a:p>
          </p:txBody>
        </p:sp>
      </p:grpSp>
      <p:grpSp>
        <p:nvGrpSpPr>
          <p:cNvPr id="181" name="Google Shape;181;p12"/>
          <p:cNvGrpSpPr/>
          <p:nvPr/>
        </p:nvGrpSpPr>
        <p:grpSpPr>
          <a:xfrm>
            <a:off x="2318622" y="4878499"/>
            <a:ext cx="2914264" cy="1835683"/>
            <a:chOff x="808423" y="3639502"/>
            <a:chExt cx="2914264" cy="1835683"/>
          </a:xfrm>
        </p:grpSpPr>
        <p:grpSp>
          <p:nvGrpSpPr>
            <p:cNvPr id="182" name="Google Shape;182;p12"/>
            <p:cNvGrpSpPr/>
            <p:nvPr/>
          </p:nvGrpSpPr>
          <p:grpSpPr>
            <a:xfrm>
              <a:off x="808423" y="3932829"/>
              <a:ext cx="2457450" cy="1280746"/>
              <a:chOff x="2362200" y="1981200"/>
              <a:chExt cx="5257800" cy="2895600"/>
            </a:xfrm>
          </p:grpSpPr>
          <p:cxnSp>
            <p:nvCxnSpPr>
              <p:cNvPr id="183" name="Google Shape;183;p12"/>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4" name="Google Shape;184;p12"/>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5" name="Google Shape;185;p12"/>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6" name="Google Shape;186;p12"/>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7" name="Google Shape;187;p12"/>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8" name="Google Shape;188;p12"/>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89" name="Google Shape;189;p12"/>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190" name="Google Shape;190;p12"/>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191" name="Google Shape;191;p12"/>
            <p:cNvSpPr/>
            <p:nvPr/>
          </p:nvSpPr>
          <p:spPr>
            <a:xfrm>
              <a:off x="3291784" y="4951965"/>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a:t>
              </a:r>
              <a:endParaRPr/>
            </a:p>
          </p:txBody>
        </p:sp>
        <p:sp>
          <p:nvSpPr>
            <p:cNvPr id="192" name="Google Shape;192;p12"/>
            <p:cNvSpPr/>
            <p:nvPr/>
          </p:nvSpPr>
          <p:spPr>
            <a:xfrm>
              <a:off x="3305585" y="3639502"/>
              <a:ext cx="4171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B</a:t>
              </a:r>
              <a:endParaRPr/>
            </a:p>
          </p:txBody>
        </p:sp>
        <p:sp>
          <p:nvSpPr>
            <p:cNvPr id="193" name="Google Shape;193;p12"/>
            <p:cNvSpPr/>
            <p:nvPr/>
          </p:nvSpPr>
          <p:spPr>
            <a:xfrm>
              <a:off x="3284481" y="4311592"/>
              <a:ext cx="4074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C</a:t>
              </a:r>
              <a:endParaRPr/>
            </a:p>
          </p:txBody>
        </p:sp>
      </p:grpSp>
      <p:sp>
        <p:nvSpPr>
          <p:cNvPr id="194" name="Google Shape;194;p12"/>
          <p:cNvSpPr/>
          <p:nvPr/>
        </p:nvSpPr>
        <p:spPr>
          <a:xfrm>
            <a:off x="7010401" y="4469608"/>
            <a:ext cx="3007189" cy="22467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3 tips in the (rooted) tree</a:t>
            </a:r>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3 different possible trees</a:t>
            </a:r>
            <a:endParaRPr/>
          </a:p>
        </p:txBody>
      </p:sp>
      <p:sp>
        <p:nvSpPr>
          <p:cNvPr id="195" name="Google Shape;195;p12"/>
          <p:cNvSpPr/>
          <p:nvPr/>
        </p:nvSpPr>
        <p:spPr>
          <a:xfrm>
            <a:off x="0" y="116958"/>
            <a:ext cx="32111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Problems are hard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p:nvPr/>
        </p:nvSpPr>
        <p:spPr>
          <a:xfrm>
            <a:off x="6702798" y="3027949"/>
            <a:ext cx="5578127" cy="34778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dk1"/>
                </a:solidFill>
                <a:latin typeface="Arial"/>
                <a:ea typeface="Arial"/>
                <a:cs typeface="Arial"/>
                <a:sym typeface="Arial"/>
              </a:rPr>
              <a:t>4 tips in the (rooted) tree</a:t>
            </a:r>
            <a:endParaRPr/>
          </a:p>
          <a:p>
            <a:pPr indent="0" lvl="0" marL="0" marR="0" rtl="0" algn="ctr">
              <a:spcBef>
                <a:spcPts val="0"/>
              </a:spcBef>
              <a:spcAft>
                <a:spcPts val="0"/>
              </a:spcAft>
              <a:buNone/>
            </a:pPr>
            <a:r>
              <a:t/>
            </a:r>
            <a:endParaRPr sz="4400">
              <a:solidFill>
                <a:schemeClr val="dk1"/>
              </a:solidFill>
              <a:latin typeface="Arial"/>
              <a:ea typeface="Arial"/>
              <a:cs typeface="Arial"/>
              <a:sym typeface="Arial"/>
            </a:endParaRPr>
          </a:p>
          <a:p>
            <a:pPr indent="0" lvl="0" marL="0" marR="0" rtl="0" algn="ctr">
              <a:spcBef>
                <a:spcPts val="0"/>
              </a:spcBef>
              <a:spcAft>
                <a:spcPts val="0"/>
              </a:spcAft>
              <a:buNone/>
            </a:pPr>
            <a:r>
              <a:rPr lang="en-US" sz="4400">
                <a:solidFill>
                  <a:schemeClr val="dk1"/>
                </a:solidFill>
                <a:latin typeface="Arial"/>
                <a:ea typeface="Arial"/>
                <a:cs typeface="Arial"/>
                <a:sym typeface="Arial"/>
              </a:rPr>
              <a:t>12 different possible trees</a:t>
            </a:r>
            <a:endParaRPr/>
          </a:p>
        </p:txBody>
      </p:sp>
      <p:grpSp>
        <p:nvGrpSpPr>
          <p:cNvPr id="201" name="Google Shape;201;p13"/>
          <p:cNvGrpSpPr/>
          <p:nvPr/>
        </p:nvGrpSpPr>
        <p:grpSpPr>
          <a:xfrm>
            <a:off x="3366976" y="78302"/>
            <a:ext cx="1414074" cy="1283624"/>
            <a:chOff x="152400" y="-155615"/>
            <a:chExt cx="3345079" cy="1883834"/>
          </a:xfrm>
        </p:grpSpPr>
        <p:grpSp>
          <p:nvGrpSpPr>
            <p:cNvPr id="202" name="Google Shape;202;p13"/>
            <p:cNvGrpSpPr/>
            <p:nvPr/>
          </p:nvGrpSpPr>
          <p:grpSpPr>
            <a:xfrm>
              <a:off x="152400" y="105995"/>
              <a:ext cx="2514600" cy="1341805"/>
              <a:chOff x="609600" y="1981200"/>
              <a:chExt cx="7010400" cy="3962399"/>
            </a:xfrm>
          </p:grpSpPr>
          <p:cxnSp>
            <p:nvCxnSpPr>
              <p:cNvPr id="203" name="Google Shape;203;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4" name="Google Shape;204;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5" name="Google Shape;205;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6" name="Google Shape;206;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7" name="Google Shape;207;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8" name="Google Shape;208;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09" name="Google Shape;209;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10" name="Google Shape;210;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11" name="Google Shape;211;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12" name="Google Shape;212;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13" name="Google Shape;213;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14" name="Google Shape;214;p13"/>
            <p:cNvSpPr/>
            <p:nvPr/>
          </p:nvSpPr>
          <p:spPr>
            <a:xfrm>
              <a:off x="2680293" y="-155615"/>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215" name="Google Shape;215;p13"/>
            <p:cNvSpPr/>
            <p:nvPr/>
          </p:nvSpPr>
          <p:spPr>
            <a:xfrm>
              <a:off x="2686706" y="32845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216" name="Google Shape;216;p13"/>
            <p:cNvSpPr/>
            <p:nvPr/>
          </p:nvSpPr>
          <p:spPr>
            <a:xfrm>
              <a:off x="2691513" y="762000"/>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217" name="Google Shape;217;p13"/>
            <p:cNvSpPr/>
            <p:nvPr/>
          </p:nvSpPr>
          <p:spPr>
            <a:xfrm>
              <a:off x="2700398" y="1186191"/>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grpSp>
      <p:grpSp>
        <p:nvGrpSpPr>
          <p:cNvPr id="218" name="Google Shape;218;p13"/>
          <p:cNvGrpSpPr/>
          <p:nvPr/>
        </p:nvGrpSpPr>
        <p:grpSpPr>
          <a:xfrm>
            <a:off x="3366976" y="1274860"/>
            <a:ext cx="1414074" cy="1283624"/>
            <a:chOff x="152400" y="-155615"/>
            <a:chExt cx="3345079" cy="1883834"/>
          </a:xfrm>
        </p:grpSpPr>
        <p:grpSp>
          <p:nvGrpSpPr>
            <p:cNvPr id="219" name="Google Shape;219;p13"/>
            <p:cNvGrpSpPr/>
            <p:nvPr/>
          </p:nvGrpSpPr>
          <p:grpSpPr>
            <a:xfrm>
              <a:off x="152400" y="105995"/>
              <a:ext cx="2514600" cy="1341805"/>
              <a:chOff x="609600" y="1981200"/>
              <a:chExt cx="7010400" cy="3962399"/>
            </a:xfrm>
          </p:grpSpPr>
          <p:cxnSp>
            <p:nvCxnSpPr>
              <p:cNvPr id="220" name="Google Shape;220;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1" name="Google Shape;221;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2" name="Google Shape;222;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3" name="Google Shape;223;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4" name="Google Shape;224;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5" name="Google Shape;225;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6" name="Google Shape;226;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7" name="Google Shape;227;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8" name="Google Shape;228;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29" name="Google Shape;229;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30" name="Google Shape;230;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31" name="Google Shape;231;p13"/>
            <p:cNvSpPr/>
            <p:nvPr/>
          </p:nvSpPr>
          <p:spPr>
            <a:xfrm>
              <a:off x="2680293" y="-155615"/>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232" name="Google Shape;232;p13"/>
            <p:cNvSpPr/>
            <p:nvPr/>
          </p:nvSpPr>
          <p:spPr>
            <a:xfrm>
              <a:off x="2686706" y="328451"/>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233" name="Google Shape;233;p13"/>
            <p:cNvSpPr/>
            <p:nvPr/>
          </p:nvSpPr>
          <p:spPr>
            <a:xfrm>
              <a:off x="2691513" y="762000"/>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234" name="Google Shape;234;p13"/>
            <p:cNvSpPr/>
            <p:nvPr/>
          </p:nvSpPr>
          <p:spPr>
            <a:xfrm>
              <a:off x="2700398" y="1186191"/>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grpSp>
      <p:grpSp>
        <p:nvGrpSpPr>
          <p:cNvPr id="235" name="Google Shape;235;p13"/>
          <p:cNvGrpSpPr/>
          <p:nvPr/>
        </p:nvGrpSpPr>
        <p:grpSpPr>
          <a:xfrm>
            <a:off x="3347740" y="2458603"/>
            <a:ext cx="1410868" cy="1283624"/>
            <a:chOff x="152400" y="-155615"/>
            <a:chExt cx="3337493" cy="1883834"/>
          </a:xfrm>
        </p:grpSpPr>
        <p:grpSp>
          <p:nvGrpSpPr>
            <p:cNvPr id="236" name="Google Shape;236;p13"/>
            <p:cNvGrpSpPr/>
            <p:nvPr/>
          </p:nvGrpSpPr>
          <p:grpSpPr>
            <a:xfrm>
              <a:off x="152400" y="105995"/>
              <a:ext cx="2514600" cy="1341805"/>
              <a:chOff x="609600" y="1981200"/>
              <a:chExt cx="7010400" cy="3962399"/>
            </a:xfrm>
          </p:grpSpPr>
          <p:cxnSp>
            <p:nvCxnSpPr>
              <p:cNvPr id="237" name="Google Shape;237;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38" name="Google Shape;238;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39" name="Google Shape;239;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0" name="Google Shape;240;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1" name="Google Shape;241;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2" name="Google Shape;242;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3" name="Google Shape;243;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4" name="Google Shape;244;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5" name="Google Shape;245;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6" name="Google Shape;246;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47" name="Google Shape;247;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48" name="Google Shape;248;p13"/>
            <p:cNvSpPr/>
            <p:nvPr/>
          </p:nvSpPr>
          <p:spPr>
            <a:xfrm>
              <a:off x="2680294" y="-155615"/>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249" name="Google Shape;249;p13"/>
            <p:cNvSpPr/>
            <p:nvPr/>
          </p:nvSpPr>
          <p:spPr>
            <a:xfrm>
              <a:off x="2686705" y="328451"/>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250" name="Google Shape;250;p13"/>
            <p:cNvSpPr/>
            <p:nvPr/>
          </p:nvSpPr>
          <p:spPr>
            <a:xfrm>
              <a:off x="2691512" y="762000"/>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251" name="Google Shape;251;p13"/>
            <p:cNvSpPr/>
            <p:nvPr/>
          </p:nvSpPr>
          <p:spPr>
            <a:xfrm>
              <a:off x="2700397" y="118619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grpSp>
      <p:grpSp>
        <p:nvGrpSpPr>
          <p:cNvPr id="252" name="Google Shape;252;p13"/>
          <p:cNvGrpSpPr/>
          <p:nvPr/>
        </p:nvGrpSpPr>
        <p:grpSpPr>
          <a:xfrm>
            <a:off x="3318827" y="3662799"/>
            <a:ext cx="1414074" cy="1283624"/>
            <a:chOff x="152400" y="-155615"/>
            <a:chExt cx="3345079" cy="1883834"/>
          </a:xfrm>
        </p:grpSpPr>
        <p:grpSp>
          <p:nvGrpSpPr>
            <p:cNvPr id="253" name="Google Shape;253;p13"/>
            <p:cNvGrpSpPr/>
            <p:nvPr/>
          </p:nvGrpSpPr>
          <p:grpSpPr>
            <a:xfrm>
              <a:off x="152400" y="105995"/>
              <a:ext cx="2514600" cy="1341805"/>
              <a:chOff x="609600" y="1981200"/>
              <a:chExt cx="7010400" cy="3962399"/>
            </a:xfrm>
          </p:grpSpPr>
          <p:cxnSp>
            <p:nvCxnSpPr>
              <p:cNvPr id="254" name="Google Shape;254;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55" name="Google Shape;255;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56" name="Google Shape;256;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57" name="Google Shape;257;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58" name="Google Shape;258;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59" name="Google Shape;259;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60" name="Google Shape;260;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61" name="Google Shape;261;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62" name="Google Shape;262;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63" name="Google Shape;263;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64" name="Google Shape;264;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65" name="Google Shape;265;p13"/>
            <p:cNvSpPr/>
            <p:nvPr/>
          </p:nvSpPr>
          <p:spPr>
            <a:xfrm>
              <a:off x="2680293" y="-155615"/>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266" name="Google Shape;266;p13"/>
            <p:cNvSpPr/>
            <p:nvPr/>
          </p:nvSpPr>
          <p:spPr>
            <a:xfrm>
              <a:off x="2686706" y="32845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267" name="Google Shape;267;p13"/>
            <p:cNvSpPr/>
            <p:nvPr/>
          </p:nvSpPr>
          <p:spPr>
            <a:xfrm>
              <a:off x="2691513" y="762000"/>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268" name="Google Shape;268;p13"/>
            <p:cNvSpPr/>
            <p:nvPr/>
          </p:nvSpPr>
          <p:spPr>
            <a:xfrm>
              <a:off x="2700398" y="1186191"/>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grpSp>
      <p:grpSp>
        <p:nvGrpSpPr>
          <p:cNvPr id="269" name="Google Shape;269;p13"/>
          <p:cNvGrpSpPr/>
          <p:nvPr/>
        </p:nvGrpSpPr>
        <p:grpSpPr>
          <a:xfrm>
            <a:off x="4840224" y="1274860"/>
            <a:ext cx="1410868" cy="1283624"/>
            <a:chOff x="152400" y="-155615"/>
            <a:chExt cx="3337495" cy="1883834"/>
          </a:xfrm>
        </p:grpSpPr>
        <p:grpSp>
          <p:nvGrpSpPr>
            <p:cNvPr id="270" name="Google Shape;270;p13"/>
            <p:cNvGrpSpPr/>
            <p:nvPr/>
          </p:nvGrpSpPr>
          <p:grpSpPr>
            <a:xfrm>
              <a:off x="152400" y="105995"/>
              <a:ext cx="2514600" cy="1341805"/>
              <a:chOff x="609600" y="1981200"/>
              <a:chExt cx="7010400" cy="3962399"/>
            </a:xfrm>
          </p:grpSpPr>
          <p:cxnSp>
            <p:nvCxnSpPr>
              <p:cNvPr id="271" name="Google Shape;271;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2" name="Google Shape;272;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3" name="Google Shape;273;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4" name="Google Shape;274;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5" name="Google Shape;275;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6" name="Google Shape;276;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7" name="Google Shape;277;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8" name="Google Shape;278;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79" name="Google Shape;279;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80" name="Google Shape;280;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81" name="Google Shape;281;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82" name="Google Shape;282;p13"/>
            <p:cNvSpPr/>
            <p:nvPr/>
          </p:nvSpPr>
          <p:spPr>
            <a:xfrm>
              <a:off x="2680293" y="-155615"/>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283" name="Google Shape;283;p13"/>
            <p:cNvSpPr/>
            <p:nvPr/>
          </p:nvSpPr>
          <p:spPr>
            <a:xfrm>
              <a:off x="2686706" y="328451"/>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284" name="Google Shape;284;p13"/>
            <p:cNvSpPr/>
            <p:nvPr/>
          </p:nvSpPr>
          <p:spPr>
            <a:xfrm>
              <a:off x="2691513" y="762000"/>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285" name="Google Shape;285;p13"/>
            <p:cNvSpPr/>
            <p:nvPr/>
          </p:nvSpPr>
          <p:spPr>
            <a:xfrm>
              <a:off x="2700398" y="118619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grpSp>
      <p:grpSp>
        <p:nvGrpSpPr>
          <p:cNvPr id="286" name="Google Shape;286;p13"/>
          <p:cNvGrpSpPr/>
          <p:nvPr/>
        </p:nvGrpSpPr>
        <p:grpSpPr>
          <a:xfrm>
            <a:off x="4811607" y="2402694"/>
            <a:ext cx="1408286" cy="1283624"/>
            <a:chOff x="152400" y="-155615"/>
            <a:chExt cx="3331385" cy="1883834"/>
          </a:xfrm>
        </p:grpSpPr>
        <p:grpSp>
          <p:nvGrpSpPr>
            <p:cNvPr id="287" name="Google Shape;287;p13"/>
            <p:cNvGrpSpPr/>
            <p:nvPr/>
          </p:nvGrpSpPr>
          <p:grpSpPr>
            <a:xfrm>
              <a:off x="152400" y="105995"/>
              <a:ext cx="2514600" cy="1341805"/>
              <a:chOff x="609600" y="1981200"/>
              <a:chExt cx="7010400" cy="3962399"/>
            </a:xfrm>
          </p:grpSpPr>
          <p:cxnSp>
            <p:nvCxnSpPr>
              <p:cNvPr id="288" name="Google Shape;288;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89" name="Google Shape;289;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0" name="Google Shape;290;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1" name="Google Shape;291;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2" name="Google Shape;292;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3" name="Google Shape;293;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4" name="Google Shape;294;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5" name="Google Shape;295;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6" name="Google Shape;296;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7" name="Google Shape;297;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298" name="Google Shape;298;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299" name="Google Shape;299;p13"/>
            <p:cNvSpPr/>
            <p:nvPr/>
          </p:nvSpPr>
          <p:spPr>
            <a:xfrm>
              <a:off x="2680294" y="-155615"/>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300" name="Google Shape;300;p13"/>
            <p:cNvSpPr/>
            <p:nvPr/>
          </p:nvSpPr>
          <p:spPr>
            <a:xfrm>
              <a:off x="2686705" y="328451"/>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01" name="Google Shape;301;p13"/>
            <p:cNvSpPr/>
            <p:nvPr/>
          </p:nvSpPr>
          <p:spPr>
            <a:xfrm>
              <a:off x="2691512" y="762000"/>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302" name="Google Shape;302;p13"/>
            <p:cNvSpPr/>
            <p:nvPr/>
          </p:nvSpPr>
          <p:spPr>
            <a:xfrm>
              <a:off x="2700397" y="1186191"/>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grpSp>
      <p:grpSp>
        <p:nvGrpSpPr>
          <p:cNvPr id="303" name="Google Shape;303;p13"/>
          <p:cNvGrpSpPr/>
          <p:nvPr/>
        </p:nvGrpSpPr>
        <p:grpSpPr>
          <a:xfrm>
            <a:off x="4833988" y="112834"/>
            <a:ext cx="1410318" cy="1283624"/>
            <a:chOff x="152400" y="-155615"/>
            <a:chExt cx="3336194" cy="1883834"/>
          </a:xfrm>
        </p:grpSpPr>
        <p:grpSp>
          <p:nvGrpSpPr>
            <p:cNvPr id="304" name="Google Shape;304;p13"/>
            <p:cNvGrpSpPr/>
            <p:nvPr/>
          </p:nvGrpSpPr>
          <p:grpSpPr>
            <a:xfrm>
              <a:off x="152400" y="105995"/>
              <a:ext cx="2514600" cy="1341805"/>
              <a:chOff x="609600" y="1981200"/>
              <a:chExt cx="7010400" cy="3962399"/>
            </a:xfrm>
          </p:grpSpPr>
          <p:cxnSp>
            <p:nvCxnSpPr>
              <p:cNvPr id="305" name="Google Shape;305;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06" name="Google Shape;306;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07" name="Google Shape;307;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08" name="Google Shape;308;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09" name="Google Shape;309;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0" name="Google Shape;310;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1" name="Google Shape;311;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2" name="Google Shape;312;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3" name="Google Shape;313;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4" name="Google Shape;314;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15" name="Google Shape;315;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316" name="Google Shape;316;p13"/>
            <p:cNvSpPr/>
            <p:nvPr/>
          </p:nvSpPr>
          <p:spPr>
            <a:xfrm>
              <a:off x="2680293" y="-155615"/>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317" name="Google Shape;317;p13"/>
            <p:cNvSpPr/>
            <p:nvPr/>
          </p:nvSpPr>
          <p:spPr>
            <a:xfrm>
              <a:off x="2686706" y="32845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318" name="Google Shape;318;p13"/>
            <p:cNvSpPr/>
            <p:nvPr/>
          </p:nvSpPr>
          <p:spPr>
            <a:xfrm>
              <a:off x="2691513" y="762000"/>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19" name="Google Shape;319;p13"/>
            <p:cNvSpPr/>
            <p:nvPr/>
          </p:nvSpPr>
          <p:spPr>
            <a:xfrm>
              <a:off x="2700398" y="1186191"/>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grpSp>
      <p:grpSp>
        <p:nvGrpSpPr>
          <p:cNvPr id="320" name="Google Shape;320;p13"/>
          <p:cNvGrpSpPr/>
          <p:nvPr/>
        </p:nvGrpSpPr>
        <p:grpSpPr>
          <a:xfrm>
            <a:off x="6362152" y="157790"/>
            <a:ext cx="1410868" cy="1283624"/>
            <a:chOff x="152400" y="-155615"/>
            <a:chExt cx="3337493" cy="1883834"/>
          </a:xfrm>
        </p:grpSpPr>
        <p:grpSp>
          <p:nvGrpSpPr>
            <p:cNvPr id="321" name="Google Shape;321;p13"/>
            <p:cNvGrpSpPr/>
            <p:nvPr/>
          </p:nvGrpSpPr>
          <p:grpSpPr>
            <a:xfrm>
              <a:off x="152400" y="105995"/>
              <a:ext cx="2514600" cy="1341805"/>
              <a:chOff x="609600" y="1981200"/>
              <a:chExt cx="7010400" cy="3962399"/>
            </a:xfrm>
          </p:grpSpPr>
          <p:cxnSp>
            <p:nvCxnSpPr>
              <p:cNvPr id="322" name="Google Shape;322;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3" name="Google Shape;323;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4" name="Google Shape;324;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5" name="Google Shape;325;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6" name="Google Shape;326;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7" name="Google Shape;327;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8" name="Google Shape;328;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29" name="Google Shape;329;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30" name="Google Shape;330;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31" name="Google Shape;331;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32" name="Google Shape;332;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333" name="Google Shape;333;p13"/>
            <p:cNvSpPr/>
            <p:nvPr/>
          </p:nvSpPr>
          <p:spPr>
            <a:xfrm>
              <a:off x="2680292" y="-155615"/>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34" name="Google Shape;334;p13"/>
            <p:cNvSpPr/>
            <p:nvPr/>
          </p:nvSpPr>
          <p:spPr>
            <a:xfrm>
              <a:off x="2686705" y="328451"/>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335" name="Google Shape;335;p13"/>
            <p:cNvSpPr/>
            <p:nvPr/>
          </p:nvSpPr>
          <p:spPr>
            <a:xfrm>
              <a:off x="2691512" y="762000"/>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336" name="Google Shape;336;p13"/>
            <p:cNvSpPr/>
            <p:nvPr/>
          </p:nvSpPr>
          <p:spPr>
            <a:xfrm>
              <a:off x="2700397" y="118619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grpSp>
      <p:grpSp>
        <p:nvGrpSpPr>
          <p:cNvPr id="337" name="Google Shape;337;p13"/>
          <p:cNvGrpSpPr/>
          <p:nvPr/>
        </p:nvGrpSpPr>
        <p:grpSpPr>
          <a:xfrm>
            <a:off x="6353268" y="1341084"/>
            <a:ext cx="1410868" cy="1283624"/>
            <a:chOff x="152400" y="-155615"/>
            <a:chExt cx="3337493" cy="1883834"/>
          </a:xfrm>
        </p:grpSpPr>
        <p:grpSp>
          <p:nvGrpSpPr>
            <p:cNvPr id="338" name="Google Shape;338;p13"/>
            <p:cNvGrpSpPr/>
            <p:nvPr/>
          </p:nvGrpSpPr>
          <p:grpSpPr>
            <a:xfrm>
              <a:off x="152400" y="105995"/>
              <a:ext cx="2514600" cy="1341805"/>
              <a:chOff x="609600" y="1981200"/>
              <a:chExt cx="7010400" cy="3962399"/>
            </a:xfrm>
          </p:grpSpPr>
          <p:cxnSp>
            <p:nvCxnSpPr>
              <p:cNvPr id="339" name="Google Shape;339;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0" name="Google Shape;340;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1" name="Google Shape;341;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2" name="Google Shape;342;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3" name="Google Shape;343;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4" name="Google Shape;344;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5" name="Google Shape;345;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6" name="Google Shape;346;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7" name="Google Shape;347;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8" name="Google Shape;348;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49" name="Google Shape;349;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350" name="Google Shape;350;p13"/>
            <p:cNvSpPr/>
            <p:nvPr/>
          </p:nvSpPr>
          <p:spPr>
            <a:xfrm>
              <a:off x="2680292" y="-155615"/>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51" name="Google Shape;351;p13"/>
            <p:cNvSpPr/>
            <p:nvPr/>
          </p:nvSpPr>
          <p:spPr>
            <a:xfrm>
              <a:off x="2686705" y="328451"/>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352" name="Google Shape;352;p13"/>
            <p:cNvSpPr/>
            <p:nvPr/>
          </p:nvSpPr>
          <p:spPr>
            <a:xfrm>
              <a:off x="2691512" y="762000"/>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353" name="Google Shape;353;p13"/>
            <p:cNvSpPr/>
            <p:nvPr/>
          </p:nvSpPr>
          <p:spPr>
            <a:xfrm>
              <a:off x="2700397" y="118619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grpSp>
      <p:grpSp>
        <p:nvGrpSpPr>
          <p:cNvPr id="354" name="Google Shape;354;p13"/>
          <p:cNvGrpSpPr/>
          <p:nvPr/>
        </p:nvGrpSpPr>
        <p:grpSpPr>
          <a:xfrm>
            <a:off x="7836525" y="157790"/>
            <a:ext cx="1410868" cy="1283624"/>
            <a:chOff x="152400" y="-155615"/>
            <a:chExt cx="3337493" cy="1883834"/>
          </a:xfrm>
        </p:grpSpPr>
        <p:grpSp>
          <p:nvGrpSpPr>
            <p:cNvPr id="355" name="Google Shape;355;p13"/>
            <p:cNvGrpSpPr/>
            <p:nvPr/>
          </p:nvGrpSpPr>
          <p:grpSpPr>
            <a:xfrm>
              <a:off x="152400" y="105995"/>
              <a:ext cx="2514600" cy="1341805"/>
              <a:chOff x="609600" y="1981200"/>
              <a:chExt cx="7010400" cy="3962399"/>
            </a:xfrm>
          </p:grpSpPr>
          <p:cxnSp>
            <p:nvCxnSpPr>
              <p:cNvPr id="356" name="Google Shape;356;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57" name="Google Shape;357;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58" name="Google Shape;358;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59" name="Google Shape;359;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0" name="Google Shape;360;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1" name="Google Shape;361;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2" name="Google Shape;362;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3" name="Google Shape;363;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4" name="Google Shape;364;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5" name="Google Shape;365;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66" name="Google Shape;366;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367" name="Google Shape;367;p13"/>
            <p:cNvSpPr/>
            <p:nvPr/>
          </p:nvSpPr>
          <p:spPr>
            <a:xfrm>
              <a:off x="2680292" y="-155615"/>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68" name="Google Shape;368;p13"/>
            <p:cNvSpPr/>
            <p:nvPr/>
          </p:nvSpPr>
          <p:spPr>
            <a:xfrm>
              <a:off x="2686705" y="32845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369" name="Google Shape;369;p13"/>
            <p:cNvSpPr/>
            <p:nvPr/>
          </p:nvSpPr>
          <p:spPr>
            <a:xfrm>
              <a:off x="2691512" y="762000"/>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370" name="Google Shape;370;p13"/>
            <p:cNvSpPr/>
            <p:nvPr/>
          </p:nvSpPr>
          <p:spPr>
            <a:xfrm>
              <a:off x="2700397" y="118619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grpSp>
      <p:grpSp>
        <p:nvGrpSpPr>
          <p:cNvPr id="371" name="Google Shape;371;p13"/>
          <p:cNvGrpSpPr/>
          <p:nvPr/>
        </p:nvGrpSpPr>
        <p:grpSpPr>
          <a:xfrm>
            <a:off x="9309295" y="169494"/>
            <a:ext cx="1407112" cy="1283624"/>
            <a:chOff x="152400" y="-155615"/>
            <a:chExt cx="3328608" cy="1883834"/>
          </a:xfrm>
        </p:grpSpPr>
        <p:grpSp>
          <p:nvGrpSpPr>
            <p:cNvPr id="372" name="Google Shape;372;p13"/>
            <p:cNvGrpSpPr/>
            <p:nvPr/>
          </p:nvGrpSpPr>
          <p:grpSpPr>
            <a:xfrm>
              <a:off x="152400" y="105995"/>
              <a:ext cx="2514600" cy="1341805"/>
              <a:chOff x="609600" y="1981200"/>
              <a:chExt cx="7010400" cy="3962399"/>
            </a:xfrm>
          </p:grpSpPr>
          <p:cxnSp>
            <p:nvCxnSpPr>
              <p:cNvPr id="373" name="Google Shape;373;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4" name="Google Shape;374;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5" name="Google Shape;375;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6" name="Google Shape;376;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7" name="Google Shape;377;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8" name="Google Shape;378;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79" name="Google Shape;379;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80" name="Google Shape;380;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81" name="Google Shape;381;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82" name="Google Shape;382;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83" name="Google Shape;383;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384" name="Google Shape;384;p13"/>
            <p:cNvSpPr/>
            <p:nvPr/>
          </p:nvSpPr>
          <p:spPr>
            <a:xfrm>
              <a:off x="2680292" y="-155615"/>
              <a:ext cx="797080"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385" name="Google Shape;385;p13"/>
            <p:cNvSpPr/>
            <p:nvPr/>
          </p:nvSpPr>
          <p:spPr>
            <a:xfrm>
              <a:off x="2686705" y="328451"/>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386" name="Google Shape;386;p13"/>
            <p:cNvSpPr/>
            <p:nvPr/>
          </p:nvSpPr>
          <p:spPr>
            <a:xfrm>
              <a:off x="2691512" y="762000"/>
              <a:ext cx="789496"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sp>
          <p:nvSpPr>
            <p:cNvPr id="387" name="Google Shape;387;p13"/>
            <p:cNvSpPr/>
            <p:nvPr/>
          </p:nvSpPr>
          <p:spPr>
            <a:xfrm>
              <a:off x="2700397" y="1186191"/>
              <a:ext cx="774328"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grpSp>
      <p:grpSp>
        <p:nvGrpSpPr>
          <p:cNvPr id="388" name="Google Shape;388;p13"/>
          <p:cNvGrpSpPr/>
          <p:nvPr/>
        </p:nvGrpSpPr>
        <p:grpSpPr>
          <a:xfrm>
            <a:off x="4760234" y="3680662"/>
            <a:ext cx="1410868" cy="1283624"/>
            <a:chOff x="152400" y="-155615"/>
            <a:chExt cx="3337495" cy="1883834"/>
          </a:xfrm>
        </p:grpSpPr>
        <p:grpSp>
          <p:nvGrpSpPr>
            <p:cNvPr id="389" name="Google Shape;389;p13"/>
            <p:cNvGrpSpPr/>
            <p:nvPr/>
          </p:nvGrpSpPr>
          <p:grpSpPr>
            <a:xfrm>
              <a:off x="152400" y="105995"/>
              <a:ext cx="2514600" cy="1341805"/>
              <a:chOff x="609600" y="1981200"/>
              <a:chExt cx="7010400" cy="3962399"/>
            </a:xfrm>
          </p:grpSpPr>
          <p:cxnSp>
            <p:nvCxnSpPr>
              <p:cNvPr id="390" name="Google Shape;390;p13"/>
              <p:cNvCxnSpPr/>
              <p:nvPr/>
            </p:nvCxnSpPr>
            <p:spPr>
              <a:xfrm rot="10800000">
                <a:off x="5867400" y="19812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1" name="Google Shape;391;p13"/>
              <p:cNvCxnSpPr/>
              <p:nvPr/>
            </p:nvCxnSpPr>
            <p:spPr>
              <a:xfrm rot="10800000">
                <a:off x="5867400" y="3429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2" name="Google Shape;392;p13"/>
              <p:cNvCxnSpPr/>
              <p:nvPr/>
            </p:nvCxnSpPr>
            <p:spPr>
              <a:xfrm rot="10800000">
                <a:off x="58674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3" name="Google Shape;393;p13"/>
              <p:cNvCxnSpPr/>
              <p:nvPr/>
            </p:nvCxnSpPr>
            <p:spPr>
              <a:xfrm>
                <a:off x="5867400" y="1981200"/>
                <a:ext cx="0" cy="1447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4" name="Google Shape;394;p13"/>
              <p:cNvCxnSpPr/>
              <p:nvPr/>
            </p:nvCxnSpPr>
            <p:spPr>
              <a:xfrm rot="10800000">
                <a:off x="41148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5" name="Google Shape;395;p13"/>
              <p:cNvCxnSpPr/>
              <p:nvPr/>
            </p:nvCxnSpPr>
            <p:spPr>
              <a:xfrm rot="10800000">
                <a:off x="4114800" y="2667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6" name="Google Shape;396;p13"/>
              <p:cNvCxnSpPr/>
              <p:nvPr/>
            </p:nvCxnSpPr>
            <p:spPr>
              <a:xfrm>
                <a:off x="4114800" y="2667000"/>
                <a:ext cx="0" cy="220980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7" name="Google Shape;397;p13"/>
              <p:cNvCxnSpPr/>
              <p:nvPr/>
            </p:nvCxnSpPr>
            <p:spPr>
              <a:xfrm rot="10800000">
                <a:off x="2362200" y="38100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8" name="Google Shape;398;p13"/>
              <p:cNvCxnSpPr/>
              <p:nvPr/>
            </p:nvCxnSpPr>
            <p:spPr>
              <a:xfrm rot="10800000">
                <a:off x="2362200" y="3810000"/>
                <a:ext cx="0" cy="2133599"/>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399" name="Google Shape;399;p13"/>
              <p:cNvCxnSpPr/>
              <p:nvPr/>
            </p:nvCxnSpPr>
            <p:spPr>
              <a:xfrm rot="10800000">
                <a:off x="2362200" y="5943599"/>
                <a:ext cx="5181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cxnSp>
            <p:nvCxnSpPr>
              <p:cNvPr id="400" name="Google Shape;400;p13"/>
              <p:cNvCxnSpPr/>
              <p:nvPr/>
            </p:nvCxnSpPr>
            <p:spPr>
              <a:xfrm rot="10800000">
                <a:off x="609600" y="4876800"/>
                <a:ext cx="1752600" cy="0"/>
              </a:xfrm>
              <a:prstGeom prst="straightConnector1">
                <a:avLst/>
              </a:prstGeom>
              <a:noFill/>
              <a:ln cap="flat" cmpd="sng" w="76200">
                <a:solidFill>
                  <a:schemeClr val="dk1"/>
                </a:solidFill>
                <a:prstDash val="solid"/>
                <a:round/>
                <a:headEnd len="sm" w="sm" type="none"/>
                <a:tailEnd len="sm" w="sm" type="none"/>
              </a:ln>
              <a:effectLst>
                <a:outerShdw blurRad="38100" rotWithShape="0" dir="5400000" dist="20000">
                  <a:srgbClr val="000000">
                    <a:alpha val="37647"/>
                  </a:srgbClr>
                </a:outerShdw>
              </a:effectLst>
            </p:spPr>
          </p:cxnSp>
        </p:grpSp>
        <p:sp>
          <p:nvSpPr>
            <p:cNvPr id="401" name="Google Shape;401;p13"/>
            <p:cNvSpPr/>
            <p:nvPr/>
          </p:nvSpPr>
          <p:spPr>
            <a:xfrm>
              <a:off x="2680293" y="-155615"/>
              <a:ext cx="774329"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t>
              </a:r>
              <a:endParaRPr/>
            </a:p>
          </p:txBody>
        </p:sp>
        <p:sp>
          <p:nvSpPr>
            <p:cNvPr id="402" name="Google Shape;402;p13"/>
            <p:cNvSpPr/>
            <p:nvPr/>
          </p:nvSpPr>
          <p:spPr>
            <a:xfrm>
              <a:off x="2686706" y="32845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t>
              </a:r>
              <a:endParaRPr/>
            </a:p>
          </p:txBody>
        </p:sp>
        <p:sp>
          <p:nvSpPr>
            <p:cNvPr id="403" name="Google Shape;403;p13"/>
            <p:cNvSpPr/>
            <p:nvPr/>
          </p:nvSpPr>
          <p:spPr>
            <a:xfrm>
              <a:off x="2691513" y="762000"/>
              <a:ext cx="797081"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
              </a:r>
              <a:endParaRPr/>
            </a:p>
          </p:txBody>
        </p:sp>
        <p:sp>
          <p:nvSpPr>
            <p:cNvPr id="404" name="Google Shape;404;p13"/>
            <p:cNvSpPr/>
            <p:nvPr/>
          </p:nvSpPr>
          <p:spPr>
            <a:xfrm>
              <a:off x="2700398" y="1186191"/>
              <a:ext cx="789497" cy="542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a:t>
              </a:r>
              <a:endParaRPr/>
            </a:p>
          </p:txBody>
        </p:sp>
      </p:grpSp>
      <p:sp>
        <p:nvSpPr>
          <p:cNvPr id="405" name="Google Shape;405;p13"/>
          <p:cNvSpPr/>
          <p:nvPr/>
        </p:nvSpPr>
        <p:spPr>
          <a:xfrm>
            <a:off x="0" y="116958"/>
            <a:ext cx="32111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Problems are hard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4"/>
          <p:cNvSpPr/>
          <p:nvPr/>
        </p:nvSpPr>
        <p:spPr>
          <a:xfrm>
            <a:off x="1752601" y="511076"/>
            <a:ext cx="4114800" cy="612475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800">
                <a:solidFill>
                  <a:srgbClr val="FF0000"/>
                </a:solidFill>
                <a:latin typeface="Arial"/>
                <a:ea typeface="Arial"/>
                <a:cs typeface="Arial"/>
                <a:sym typeface="Arial"/>
              </a:rPr>
              <a:t>QUESTION: In a tree with 64 tips, the number of possible trees is…</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342900" lvl="0" marL="342900" marR="0" rtl="0" algn="l">
              <a:spcBef>
                <a:spcPts val="0"/>
              </a:spcBef>
              <a:spcAft>
                <a:spcPts val="0"/>
              </a:spcAft>
              <a:buClr>
                <a:srgbClr val="FF0000"/>
              </a:buClr>
              <a:buSzPts val="2800"/>
              <a:buFont typeface="Consolas"/>
              <a:buAutoNum type="alphaUcPeriod"/>
            </a:pPr>
            <a:r>
              <a:rPr b="1" lang="en-US" sz="2800">
                <a:solidFill>
                  <a:srgbClr val="FF0000"/>
                </a:solidFill>
                <a:latin typeface="Arial"/>
                <a:ea typeface="Arial"/>
                <a:cs typeface="Arial"/>
                <a:sym typeface="Arial"/>
              </a:rPr>
              <a:t> 128</a:t>
            </a:r>
            <a:endParaRPr/>
          </a:p>
          <a:p>
            <a:pPr indent="-342900" lvl="0" marL="342900" marR="0" rtl="0" algn="l">
              <a:spcBef>
                <a:spcPts val="0"/>
              </a:spcBef>
              <a:spcAft>
                <a:spcPts val="0"/>
              </a:spcAft>
              <a:buClr>
                <a:srgbClr val="FF0000"/>
              </a:buClr>
              <a:buSzPts val="2800"/>
              <a:buFont typeface="Consolas"/>
              <a:buAutoNum type="alphaUcPeriod"/>
            </a:pPr>
            <a:r>
              <a:rPr b="1" lang="en-US" sz="2800">
                <a:solidFill>
                  <a:srgbClr val="FF0000"/>
                </a:solidFill>
                <a:latin typeface="Arial"/>
                <a:ea typeface="Arial"/>
                <a:cs typeface="Arial"/>
                <a:sym typeface="Arial"/>
              </a:rPr>
              <a:t> 4096</a:t>
            </a:r>
            <a:endParaRPr/>
          </a:p>
          <a:p>
            <a:pPr indent="-342900" lvl="0" marL="342900" marR="0" rtl="0" algn="l">
              <a:spcBef>
                <a:spcPts val="0"/>
              </a:spcBef>
              <a:spcAft>
                <a:spcPts val="0"/>
              </a:spcAft>
              <a:buClr>
                <a:srgbClr val="FF0000"/>
              </a:buClr>
              <a:buSzPts val="2800"/>
              <a:buFont typeface="Consolas"/>
              <a:buAutoNum type="alphaUcPeriod"/>
            </a:pPr>
            <a:r>
              <a:rPr b="1" lang="en-US" sz="2800">
                <a:solidFill>
                  <a:srgbClr val="FF0000"/>
                </a:solidFill>
                <a:latin typeface="Arial"/>
                <a:ea typeface="Arial"/>
                <a:cs typeface="Arial"/>
                <a:sym typeface="Arial"/>
              </a:rPr>
              <a:t> 64!</a:t>
            </a:r>
            <a:endParaRPr/>
          </a:p>
          <a:p>
            <a:pPr indent="-342900" lvl="0" marL="342900" marR="0" rtl="0" algn="l">
              <a:spcBef>
                <a:spcPts val="0"/>
              </a:spcBef>
              <a:spcAft>
                <a:spcPts val="0"/>
              </a:spcAft>
              <a:buClr>
                <a:srgbClr val="FF0000"/>
              </a:buClr>
              <a:buSzPts val="2800"/>
              <a:buFont typeface="Consolas"/>
              <a:buAutoNum type="alphaUcPeriod"/>
            </a:pPr>
            <a:r>
              <a:rPr b="1" lang="en-US" sz="2800">
                <a:solidFill>
                  <a:srgbClr val="FF0000"/>
                </a:solidFill>
                <a:latin typeface="Arial"/>
                <a:ea typeface="Arial"/>
                <a:cs typeface="Arial"/>
                <a:sym typeface="Arial"/>
              </a:rPr>
              <a:t> a number greater than the number of protons in all of the molecules of the visible universe</a:t>
            </a:r>
            <a:endParaRPr/>
          </a:p>
          <a:p>
            <a:pPr indent="-342900" lvl="0" marL="342900" marR="0" rtl="0" algn="l">
              <a:spcBef>
                <a:spcPts val="0"/>
              </a:spcBef>
              <a:spcAft>
                <a:spcPts val="0"/>
              </a:spcAft>
              <a:buClr>
                <a:srgbClr val="FF0000"/>
              </a:buClr>
              <a:buSzPts val="2800"/>
              <a:buFont typeface="Consolas"/>
              <a:buAutoNum type="alphaUcPeriod"/>
            </a:pPr>
            <a:r>
              <a:rPr b="1" lang="en-US" sz="2800">
                <a:solidFill>
                  <a:srgbClr val="FF0000"/>
                </a:solidFill>
                <a:latin typeface="Arial"/>
                <a:ea typeface="Arial"/>
                <a:cs typeface="Arial"/>
                <a:sym typeface="Arial"/>
              </a:rPr>
              <a:t>5*10</a:t>
            </a:r>
            <a:r>
              <a:rPr b="1" baseline="30000" lang="en-US" sz="2800">
                <a:solidFill>
                  <a:srgbClr val="FF0000"/>
                </a:solidFill>
                <a:latin typeface="Arial"/>
                <a:ea typeface="Arial"/>
                <a:cs typeface="Arial"/>
                <a:sym typeface="Arial"/>
              </a:rPr>
              <a:t>17</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2800">
                <a:solidFill>
                  <a:schemeClr val="dk1"/>
                </a:solidFill>
                <a:latin typeface="Arial"/>
                <a:ea typeface="Arial"/>
                <a:cs typeface="Arial"/>
                <a:sym typeface="Arial"/>
              </a:rPr>
              <a:t> </a:t>
            </a:r>
            <a:endParaRPr/>
          </a:p>
        </p:txBody>
      </p:sp>
      <p:pic>
        <p:nvPicPr>
          <p:cNvPr id="411" name="Google Shape;411;p14"/>
          <p:cNvPicPr preferRelativeResize="0"/>
          <p:nvPr/>
        </p:nvPicPr>
        <p:blipFill rotWithShape="1">
          <a:blip r:embed="rId3">
            <a:alphaModFix/>
          </a:blip>
          <a:srcRect b="0" l="0" r="0" t="0"/>
          <a:stretch/>
        </p:blipFill>
        <p:spPr>
          <a:xfrm>
            <a:off x="5791200" y="0"/>
            <a:ext cx="4957560" cy="4775200"/>
          </a:xfrm>
          <a:prstGeom prst="rect">
            <a:avLst/>
          </a:prstGeom>
          <a:noFill/>
          <a:ln>
            <a:noFill/>
          </a:ln>
        </p:spPr>
      </p:pic>
      <p:sp>
        <p:nvSpPr>
          <p:cNvPr id="412" name="Google Shape;412;p14"/>
          <p:cNvSpPr/>
          <p:nvPr/>
        </p:nvSpPr>
        <p:spPr>
          <a:xfrm>
            <a:off x="6934200" y="4966552"/>
            <a:ext cx="35052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00"/>
                </a:solidFill>
                <a:latin typeface="Arial"/>
                <a:ea typeface="Arial"/>
                <a:cs typeface="Arial"/>
                <a:sym typeface="Arial"/>
              </a:rPr>
              <a:t>Evangelista et al (2019), a Phylogeny of cockroaches has 64 tips (species)</a:t>
            </a:r>
            <a:endParaRPr/>
          </a:p>
        </p:txBody>
      </p:sp>
      <p:sp>
        <p:nvSpPr>
          <p:cNvPr id="413" name="Google Shape;413;p14"/>
          <p:cNvSpPr/>
          <p:nvPr/>
        </p:nvSpPr>
        <p:spPr>
          <a:xfrm>
            <a:off x="1828802" y="6069687"/>
            <a:ext cx="32765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14"/>
          <p:cNvSpPr/>
          <p:nvPr/>
        </p:nvSpPr>
        <p:spPr>
          <a:xfrm>
            <a:off x="0" y="116958"/>
            <a:ext cx="32111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Problems are hard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Hilma af Klint Painting beyond matter — DOP" id="419" name="Google Shape;419;p15"/>
          <p:cNvPicPr preferRelativeResize="0"/>
          <p:nvPr/>
        </p:nvPicPr>
        <p:blipFill rotWithShape="1">
          <a:blip r:embed="rId3">
            <a:alphaModFix/>
          </a:blip>
          <a:srcRect b="0" l="0" r="0" t="0"/>
          <a:stretch/>
        </p:blipFill>
        <p:spPr>
          <a:xfrm>
            <a:off x="6705600" y="0"/>
            <a:ext cx="5486400" cy="6858000"/>
          </a:xfrm>
          <a:prstGeom prst="rect">
            <a:avLst/>
          </a:prstGeom>
          <a:noFill/>
          <a:ln>
            <a:noFill/>
          </a:ln>
        </p:spPr>
      </p:pic>
      <p:sp>
        <p:nvSpPr>
          <p:cNvPr id="420" name="Google Shape;420;p15"/>
          <p:cNvSpPr/>
          <p:nvPr/>
        </p:nvSpPr>
        <p:spPr>
          <a:xfrm>
            <a:off x="6705600" y="6211669"/>
            <a:ext cx="51380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Hilma af Klint – Paintings for the temple series (~1907) </a:t>
            </a:r>
            <a:endParaRPr/>
          </a:p>
        </p:txBody>
      </p:sp>
      <p:sp>
        <p:nvSpPr>
          <p:cNvPr id="421" name="Google Shape;421;p15"/>
          <p:cNvSpPr/>
          <p:nvPr/>
        </p:nvSpPr>
        <p:spPr>
          <a:xfrm>
            <a:off x="267286" y="12680"/>
            <a:ext cx="609098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Novel technology requires novel solutions</a:t>
            </a:r>
            <a:endParaRPr/>
          </a:p>
        </p:txBody>
      </p:sp>
      <p:sp>
        <p:nvSpPr>
          <p:cNvPr id="422" name="Google Shape;422;p15"/>
          <p:cNvSpPr txBox="1"/>
          <p:nvPr>
            <p:ph idx="1" type="body"/>
          </p:nvPr>
        </p:nvSpPr>
        <p:spPr>
          <a:xfrm>
            <a:off x="267286" y="1860331"/>
            <a:ext cx="6438314"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600 million reads which can be multiplexed to sequence hundreds of species simultaneously</a:t>
            </a:r>
            <a:endParaRPr/>
          </a:p>
        </p:txBody>
      </p:sp>
      <p:pic>
        <p:nvPicPr>
          <p:cNvPr descr="https://www.duke-nus.edu.sg/sites/default/files/illumina_hiseq.jpg" id="423" name="Google Shape;423;p15"/>
          <p:cNvPicPr preferRelativeResize="0"/>
          <p:nvPr/>
        </p:nvPicPr>
        <p:blipFill rotWithShape="1">
          <a:blip r:embed="rId4">
            <a:alphaModFix/>
          </a:blip>
          <a:srcRect b="0" l="0" r="0" t="0"/>
          <a:stretch/>
        </p:blipFill>
        <p:spPr>
          <a:xfrm>
            <a:off x="267286" y="3239606"/>
            <a:ext cx="5901070" cy="27164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grpSp>
        <p:nvGrpSpPr>
          <p:cNvPr id="429" name="Google Shape;429;p16"/>
          <p:cNvGrpSpPr/>
          <p:nvPr/>
        </p:nvGrpSpPr>
        <p:grpSpPr>
          <a:xfrm>
            <a:off x="937273" y="0"/>
            <a:ext cx="10317453" cy="6858000"/>
            <a:chOff x="1874546" y="0"/>
            <a:chExt cx="10317453" cy="6858000"/>
          </a:xfrm>
        </p:grpSpPr>
        <p:pic>
          <p:nvPicPr>
            <p:cNvPr descr="http://seqanswers.com/forums/images/content/ilmn-step7-12.jpg" id="430" name="Google Shape;430;p16"/>
            <p:cNvPicPr preferRelativeResize="0"/>
            <p:nvPr/>
          </p:nvPicPr>
          <p:blipFill rotWithShape="1">
            <a:blip r:embed="rId3">
              <a:alphaModFix/>
            </a:blip>
            <a:srcRect b="15" l="-413" r="1" t="-1"/>
            <a:stretch/>
          </p:blipFill>
          <p:spPr>
            <a:xfrm>
              <a:off x="7102358" y="0"/>
              <a:ext cx="5089642" cy="6858000"/>
            </a:xfrm>
            <a:prstGeom prst="rect">
              <a:avLst/>
            </a:prstGeom>
            <a:noFill/>
            <a:ln>
              <a:noFill/>
            </a:ln>
          </p:spPr>
        </p:pic>
        <p:pic>
          <p:nvPicPr>
            <p:cNvPr id="431" name="Google Shape;431;p16"/>
            <p:cNvPicPr preferRelativeResize="0"/>
            <p:nvPr/>
          </p:nvPicPr>
          <p:blipFill rotWithShape="1">
            <a:blip r:embed="rId4">
              <a:alphaModFix/>
            </a:blip>
            <a:srcRect b="-1" l="1" r="1" t="85"/>
            <a:stretch/>
          </p:blipFill>
          <p:spPr>
            <a:xfrm>
              <a:off x="1874546" y="0"/>
              <a:ext cx="5227812" cy="68580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Metabarcoding inference of trophic and symbiotic ..." id="437" name="Google Shape;437;p17"/>
          <p:cNvPicPr preferRelativeResize="0"/>
          <p:nvPr/>
        </p:nvPicPr>
        <p:blipFill rotWithShape="1">
          <a:blip r:embed="rId3">
            <a:alphaModFix/>
          </a:blip>
          <a:srcRect b="0" l="0" r="0" t="0"/>
          <a:stretch/>
        </p:blipFill>
        <p:spPr>
          <a:xfrm>
            <a:off x="5942936" y="-15240"/>
            <a:ext cx="6249064" cy="6888480"/>
          </a:xfrm>
          <a:prstGeom prst="rect">
            <a:avLst/>
          </a:prstGeom>
          <a:noFill/>
          <a:ln>
            <a:noFill/>
          </a:ln>
        </p:spPr>
      </p:pic>
      <p:sp>
        <p:nvSpPr>
          <p:cNvPr id="438" name="Google Shape;438;p17"/>
          <p:cNvSpPr/>
          <p:nvPr/>
        </p:nvSpPr>
        <p:spPr>
          <a:xfrm>
            <a:off x="267286" y="12680"/>
            <a:ext cx="5508481"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Novel technology requires novel solutions</a:t>
            </a:r>
            <a:endParaRPr/>
          </a:p>
        </p:txBody>
      </p:sp>
      <p:sp>
        <p:nvSpPr>
          <p:cNvPr id="439" name="Google Shape;439;p17"/>
          <p:cNvSpPr/>
          <p:nvPr/>
        </p:nvSpPr>
        <p:spPr>
          <a:xfrm>
            <a:off x="565720" y="2870225"/>
            <a:ext cx="4612022"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Novel sequencing technologies allow old questions to be answered in new ways BUT we need new computational methods to handle them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t/>
            </a:r>
            <a:endParaRPr/>
          </a:p>
        </p:txBody>
      </p:sp>
      <p:sp>
        <p:nvSpPr>
          <p:cNvPr id="445" name="Google Shape;44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https://github.com/dominicev/Phyloinformatica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51" name="Google Shape;45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Multiple sequence alignment (homology searching)</a:t>
            </a:r>
            <a:endParaRPr/>
          </a:p>
        </p:txBody>
      </p:sp>
      <p:pic>
        <p:nvPicPr>
          <p:cNvPr descr="https://upload.wikimedia.org/wikipedia/commons/7/79/RPLP0_90_ClustalW_aln.gif" id="452" name="Google Shape;452;p19"/>
          <p:cNvPicPr preferRelativeResize="0"/>
          <p:nvPr/>
        </p:nvPicPr>
        <p:blipFill rotWithShape="1">
          <a:blip r:embed="rId3">
            <a:alphaModFix/>
          </a:blip>
          <a:srcRect b="0" l="0" r="0" t="0"/>
          <a:stretch/>
        </p:blipFill>
        <p:spPr>
          <a:xfrm>
            <a:off x="2211572" y="2258736"/>
            <a:ext cx="7923692" cy="4475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1825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onsolas"/>
              <a:buNone/>
            </a:pPr>
            <a:r>
              <a:rPr lang="en-US" sz="5400"/>
              <a:t>Definitions</a:t>
            </a:r>
            <a:endParaRPr/>
          </a:p>
        </p:txBody>
      </p:sp>
      <p:sp>
        <p:nvSpPr>
          <p:cNvPr id="96" name="Google Shape;96;p2"/>
          <p:cNvSpPr txBox="1"/>
          <p:nvPr>
            <p:ph idx="1" type="body"/>
          </p:nvPr>
        </p:nvSpPr>
        <p:spPr>
          <a:xfrm>
            <a:off x="838200" y="1307805"/>
            <a:ext cx="10515600" cy="53481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1" lang="en-US" sz="3200"/>
              <a:t>Bioinformatics</a:t>
            </a:r>
            <a:r>
              <a:rPr lang="en-US" sz="3200"/>
              <a:t>: </a:t>
            </a:r>
            <a:r>
              <a:rPr lang="en-US" sz="3200" u="sng"/>
              <a:t>Research, development, or application of computational tools</a:t>
            </a:r>
            <a:r>
              <a:rPr lang="en-US" sz="3200"/>
              <a:t> and approaches for expanding the use of biological, medical, behavioral or health data, including those to acquire, store, organize, archive, analyze, or visualize such data. </a:t>
            </a:r>
            <a:endParaRPr/>
          </a:p>
          <a:p>
            <a:pPr indent="-228600" lvl="0" marL="228600" rtl="0" algn="l">
              <a:lnSpc>
                <a:spcPct val="90000"/>
              </a:lnSpc>
              <a:spcBef>
                <a:spcPts val="1000"/>
              </a:spcBef>
              <a:spcAft>
                <a:spcPts val="0"/>
              </a:spcAft>
              <a:buClr>
                <a:schemeClr val="dk1"/>
              </a:buClr>
              <a:buSzPts val="3200"/>
              <a:buChar char="•"/>
            </a:pPr>
            <a:r>
              <a:rPr b="1" lang="en-US" sz="3200"/>
              <a:t>Computational Biology</a:t>
            </a:r>
            <a:r>
              <a:rPr lang="en-US" sz="3200"/>
              <a:t>: The development and application of </a:t>
            </a:r>
            <a:r>
              <a:rPr lang="en-US" sz="3200" u="sng"/>
              <a:t>data-analytical and theoretical methods</a:t>
            </a:r>
            <a:r>
              <a:rPr lang="en-US" sz="3200"/>
              <a:t>, </a:t>
            </a:r>
            <a:r>
              <a:rPr lang="en-US" sz="3200" u="sng"/>
              <a:t>mathematical modeling and computational simulation techniques </a:t>
            </a:r>
            <a:r>
              <a:rPr lang="en-US" sz="3200"/>
              <a:t>to the study of biological, behavioral, and social systems</a:t>
            </a:r>
            <a:endParaRPr/>
          </a:p>
          <a:p>
            <a:pPr indent="0" lvl="0" marL="0" rtl="0" algn="l">
              <a:lnSpc>
                <a:spcPct val="90000"/>
              </a:lnSpc>
              <a:spcBef>
                <a:spcPts val="1000"/>
              </a:spcBef>
              <a:spcAft>
                <a:spcPts val="0"/>
              </a:spcAft>
              <a:buClr>
                <a:schemeClr val="dk1"/>
              </a:buClr>
              <a:buSzPts val="3200"/>
              <a:buNone/>
            </a:pPr>
            <a:r>
              <a:rPr lang="en-US" sz="3200"/>
              <a:t>NIH definitions (2000)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0"/>
          <p:cNvSpPr txBox="1"/>
          <p:nvPr>
            <p:ph type="title"/>
          </p:nvPr>
        </p:nvSpPr>
        <p:spPr>
          <a:xfrm>
            <a:off x="0" y="0"/>
            <a:ext cx="5456274" cy="266515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58" name="Google Shape;458;p20"/>
          <p:cNvSpPr txBox="1"/>
          <p:nvPr>
            <p:ph idx="1" type="body"/>
          </p:nvPr>
        </p:nvSpPr>
        <p:spPr>
          <a:xfrm>
            <a:off x="-39928" y="2434856"/>
            <a:ext cx="4977809" cy="28383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Assembling sequenced genomes</a:t>
            </a:r>
            <a:endParaRPr/>
          </a:p>
        </p:txBody>
      </p:sp>
      <p:grpSp>
        <p:nvGrpSpPr>
          <p:cNvPr id="459" name="Google Shape;459;p20"/>
          <p:cNvGrpSpPr/>
          <p:nvPr/>
        </p:nvGrpSpPr>
        <p:grpSpPr>
          <a:xfrm>
            <a:off x="4316819" y="2307266"/>
            <a:ext cx="7738729" cy="4398144"/>
            <a:chOff x="4433777" y="850721"/>
            <a:chExt cx="8495414" cy="4982492"/>
          </a:xfrm>
        </p:grpSpPr>
        <p:pic>
          <p:nvPicPr>
            <p:cNvPr descr="| Approaches for reference-based genome assembly. (A) Shorter-read guided assembly. In this method, shorter reads are aligned against the reference genome, a consensus assembly is generated, and structural variations are detected. It can also be used to detect contamination in the sequenced reads. This approach is used when genomes are (Continued)" id="460" name="Google Shape;460;p20"/>
            <p:cNvPicPr preferRelativeResize="0"/>
            <p:nvPr/>
          </p:nvPicPr>
          <p:blipFill rotWithShape="1">
            <a:blip r:embed="rId3">
              <a:alphaModFix/>
            </a:blip>
            <a:srcRect b="0" l="0" r="0" t="46357"/>
            <a:stretch/>
          </p:blipFill>
          <p:spPr>
            <a:xfrm>
              <a:off x="8988169" y="850721"/>
              <a:ext cx="3941022" cy="4982492"/>
            </a:xfrm>
            <a:prstGeom prst="rect">
              <a:avLst/>
            </a:prstGeom>
            <a:noFill/>
            <a:ln>
              <a:noFill/>
            </a:ln>
          </p:spPr>
        </p:pic>
        <p:pic>
          <p:nvPicPr>
            <p:cNvPr descr="| Approaches for reference-based genome assembly. (A) Shorter-read guided assembly. In this method, shorter reads are aligned against the reference genome, a consensus assembly is generated, and structural variations are detected. It can also be used to detect contamination in the sequenced reads. This approach is used when genomes are (Continued)" id="461" name="Google Shape;461;p20"/>
            <p:cNvPicPr preferRelativeResize="0"/>
            <p:nvPr/>
          </p:nvPicPr>
          <p:blipFill rotWithShape="1">
            <a:blip r:embed="rId3">
              <a:alphaModFix/>
            </a:blip>
            <a:srcRect b="53644" l="0" r="0" t="0"/>
            <a:stretch/>
          </p:blipFill>
          <p:spPr>
            <a:xfrm>
              <a:off x="4433777" y="850721"/>
              <a:ext cx="4554392" cy="4975804"/>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67" name="Google Shape;46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Classify novel data using known data (machine learning)</a:t>
            </a:r>
            <a:endParaRPr/>
          </a:p>
        </p:txBody>
      </p:sp>
      <p:pic>
        <p:nvPicPr>
          <p:cNvPr descr="machine learning tutorial - Blog - Nearshore Software ..." id="468" name="Google Shape;468;p21"/>
          <p:cNvPicPr preferRelativeResize="0"/>
          <p:nvPr/>
        </p:nvPicPr>
        <p:blipFill rotWithShape="1">
          <a:blip r:embed="rId3">
            <a:alphaModFix/>
          </a:blip>
          <a:srcRect b="0" l="0" r="0" t="0"/>
          <a:stretch/>
        </p:blipFill>
        <p:spPr>
          <a:xfrm>
            <a:off x="1244009" y="2620921"/>
            <a:ext cx="10012325" cy="387195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74" name="Google Shape;474;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Comparative genomics</a:t>
            </a:r>
            <a:endParaRPr/>
          </a:p>
        </p:txBody>
      </p:sp>
      <p:pic>
        <p:nvPicPr>
          <p:cNvPr id="475" name="Google Shape;475;p22"/>
          <p:cNvPicPr preferRelativeResize="0"/>
          <p:nvPr/>
        </p:nvPicPr>
        <p:blipFill rotWithShape="1">
          <a:blip r:embed="rId3">
            <a:alphaModFix/>
          </a:blip>
          <a:srcRect b="14108" l="13750" r="31889" t="19070"/>
          <a:stretch/>
        </p:blipFill>
        <p:spPr>
          <a:xfrm>
            <a:off x="6096000" y="2535604"/>
            <a:ext cx="5851451" cy="4045950"/>
          </a:xfrm>
          <a:prstGeom prst="rect">
            <a:avLst/>
          </a:prstGeom>
          <a:noFill/>
          <a:ln>
            <a:noFill/>
          </a:ln>
        </p:spPr>
      </p:pic>
      <p:pic>
        <p:nvPicPr>
          <p:cNvPr id="476" name="Google Shape;476;p22"/>
          <p:cNvPicPr preferRelativeResize="0"/>
          <p:nvPr/>
        </p:nvPicPr>
        <p:blipFill rotWithShape="1">
          <a:blip r:embed="rId4">
            <a:alphaModFix/>
          </a:blip>
          <a:srcRect b="0" l="0" r="0" t="0"/>
          <a:stretch/>
        </p:blipFill>
        <p:spPr>
          <a:xfrm>
            <a:off x="1208345" y="2382910"/>
            <a:ext cx="4517511" cy="43513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82" name="Google Shape;482;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Remote sensing</a:t>
            </a:r>
            <a:endParaRPr/>
          </a:p>
        </p:txBody>
      </p:sp>
      <p:grpSp>
        <p:nvGrpSpPr>
          <p:cNvPr id="483" name="Google Shape;483;p23"/>
          <p:cNvGrpSpPr/>
          <p:nvPr/>
        </p:nvGrpSpPr>
        <p:grpSpPr>
          <a:xfrm>
            <a:off x="3987539" y="1244338"/>
            <a:ext cx="8204462" cy="5776347"/>
            <a:chOff x="2895600" y="2743200"/>
            <a:chExt cx="5943600" cy="4163327"/>
          </a:xfrm>
        </p:grpSpPr>
        <p:sp>
          <p:nvSpPr>
            <p:cNvPr id="484" name="Google Shape;484;p23"/>
            <p:cNvSpPr/>
            <p:nvPr/>
          </p:nvSpPr>
          <p:spPr>
            <a:xfrm>
              <a:off x="2895600" y="2743200"/>
              <a:ext cx="5943600" cy="4114800"/>
            </a:xfrm>
            <a:prstGeom prst="rect">
              <a:avLst/>
            </a:prstGeom>
            <a:solidFill>
              <a:srgbClr val="FFFFFF"/>
            </a:solidFill>
            <a:ln>
              <a:noFill/>
            </a:ln>
            <a:effectLst>
              <a:outerShdw blurRad="38100" rotWithShape="0" dir="5400000" dist="23000">
                <a:srgbClr val="000000">
                  <a:alpha val="34901"/>
                </a:srgbClr>
              </a:outerShdw>
            </a:effectLst>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pic>
          <p:nvPicPr>
            <p:cNvPr id="485" name="Google Shape;485;p23"/>
            <p:cNvPicPr preferRelativeResize="0"/>
            <p:nvPr/>
          </p:nvPicPr>
          <p:blipFill rotWithShape="1">
            <a:blip r:embed="rId3">
              <a:alphaModFix/>
            </a:blip>
            <a:srcRect b="20371" l="25832" r="55834" t="20371"/>
            <a:stretch/>
          </p:blipFill>
          <p:spPr>
            <a:xfrm>
              <a:off x="3048000" y="2895600"/>
              <a:ext cx="1676400" cy="3048000"/>
            </a:xfrm>
            <a:prstGeom prst="rect">
              <a:avLst/>
            </a:prstGeom>
            <a:noFill/>
            <a:ln>
              <a:noFill/>
            </a:ln>
          </p:spPr>
        </p:pic>
        <p:pic>
          <p:nvPicPr>
            <p:cNvPr id="486" name="Google Shape;486;p23"/>
            <p:cNvPicPr preferRelativeResize="0"/>
            <p:nvPr/>
          </p:nvPicPr>
          <p:blipFill rotWithShape="1">
            <a:blip r:embed="rId4">
              <a:alphaModFix/>
            </a:blip>
            <a:srcRect b="23333" l="49146" r="34187" t="18889"/>
            <a:stretch/>
          </p:blipFill>
          <p:spPr>
            <a:xfrm>
              <a:off x="7010400" y="3039744"/>
              <a:ext cx="1676400" cy="3268980"/>
            </a:xfrm>
            <a:prstGeom prst="rect">
              <a:avLst/>
            </a:prstGeom>
            <a:noFill/>
            <a:ln>
              <a:noFill/>
            </a:ln>
          </p:spPr>
        </p:pic>
        <p:sp>
          <p:nvSpPr>
            <p:cNvPr id="487" name="Google Shape;487;p23"/>
            <p:cNvSpPr/>
            <p:nvPr/>
          </p:nvSpPr>
          <p:spPr>
            <a:xfrm>
              <a:off x="3463648" y="6008514"/>
              <a:ext cx="8451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Reality</a:t>
              </a:r>
              <a:endParaRPr/>
            </a:p>
          </p:txBody>
        </p:sp>
        <p:sp>
          <p:nvSpPr>
            <p:cNvPr id="488" name="Google Shape;488;p23"/>
            <p:cNvSpPr/>
            <p:nvPr/>
          </p:nvSpPr>
          <p:spPr>
            <a:xfrm>
              <a:off x="7033312" y="6260196"/>
              <a:ext cx="163057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Model</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Representation</a:t>
              </a:r>
              <a:endParaRPr/>
            </a:p>
          </p:txBody>
        </p:sp>
        <p:sp>
          <p:nvSpPr>
            <p:cNvPr id="489" name="Google Shape;489;p23"/>
            <p:cNvSpPr/>
            <p:nvPr/>
          </p:nvSpPr>
          <p:spPr>
            <a:xfrm>
              <a:off x="4876800" y="3863181"/>
              <a:ext cx="1905000" cy="1166019"/>
            </a:xfrm>
            <a:prstGeom prst="rightArrow">
              <a:avLst>
                <a:gd fmla="val 50000" name="adj1"/>
                <a:gd fmla="val 50000" name="adj2"/>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onsolas"/>
                <a:ea typeface="Consolas"/>
                <a:cs typeface="Consolas"/>
                <a:sym typeface="Consola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495" name="Google Shape;495;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Analysis of large ecological datasets</a:t>
            </a:r>
            <a:endParaRPr/>
          </a:p>
          <a:p>
            <a:pPr indent="0" lvl="0" marL="0" rtl="0" algn="l">
              <a:lnSpc>
                <a:spcPct val="90000"/>
              </a:lnSpc>
              <a:spcBef>
                <a:spcPts val="1000"/>
              </a:spcBef>
              <a:spcAft>
                <a:spcPts val="0"/>
              </a:spcAft>
              <a:buClr>
                <a:schemeClr val="dk1"/>
              </a:buClr>
              <a:buSzPts val="2800"/>
              <a:buNone/>
            </a:pPr>
            <a:r>
              <a:t/>
            </a:r>
            <a:endParaRPr/>
          </a:p>
        </p:txBody>
      </p:sp>
      <p:pic>
        <p:nvPicPr>
          <p:cNvPr id="496" name="Google Shape;496;p24"/>
          <p:cNvPicPr preferRelativeResize="0"/>
          <p:nvPr/>
        </p:nvPicPr>
        <p:blipFill rotWithShape="1">
          <a:blip r:embed="rId3">
            <a:alphaModFix/>
          </a:blip>
          <a:srcRect b="29759" l="0" r="21366" t="15531"/>
          <a:stretch/>
        </p:blipFill>
        <p:spPr>
          <a:xfrm>
            <a:off x="1564849" y="2741007"/>
            <a:ext cx="9587059" cy="37518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5"/>
          <p:cNvSpPr txBox="1"/>
          <p:nvPr>
            <p:ph type="title"/>
          </p:nvPr>
        </p:nvSpPr>
        <p:spPr>
          <a:xfrm>
            <a:off x="442274" y="2936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502" name="Google Shape;502;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04800" lvl="0" marL="228600" rtl="0" algn="l">
              <a:lnSpc>
                <a:spcPct val="90000"/>
              </a:lnSpc>
              <a:spcBef>
                <a:spcPts val="0"/>
              </a:spcBef>
              <a:spcAft>
                <a:spcPts val="0"/>
              </a:spcAft>
              <a:buClr>
                <a:schemeClr val="dk1"/>
              </a:buClr>
              <a:buSzPts val="4800"/>
              <a:buChar char="•"/>
            </a:pPr>
            <a:r>
              <a:rPr lang="en-US" sz="4800"/>
              <a:t>Network analysis</a:t>
            </a:r>
            <a:endParaRPr/>
          </a:p>
        </p:txBody>
      </p:sp>
      <p:pic>
        <p:nvPicPr>
          <p:cNvPr descr="Disease Networks Show Molecular Connections | Quanta Magazine" id="503" name="Google Shape;503;p25"/>
          <p:cNvPicPr preferRelativeResize="0"/>
          <p:nvPr/>
        </p:nvPicPr>
        <p:blipFill rotWithShape="1">
          <a:blip r:embed="rId3">
            <a:alphaModFix/>
          </a:blip>
          <a:srcRect b="0" l="0" r="0" t="0"/>
          <a:stretch/>
        </p:blipFill>
        <p:spPr>
          <a:xfrm>
            <a:off x="6816218" y="884230"/>
            <a:ext cx="5272087" cy="3429000"/>
          </a:xfrm>
          <a:prstGeom prst="rect">
            <a:avLst/>
          </a:prstGeom>
          <a:noFill/>
          <a:ln>
            <a:noFill/>
          </a:ln>
        </p:spPr>
      </p:pic>
      <p:pic>
        <p:nvPicPr>
          <p:cNvPr id="504" name="Google Shape;504;p25"/>
          <p:cNvPicPr preferRelativeResize="0"/>
          <p:nvPr/>
        </p:nvPicPr>
        <p:blipFill rotWithShape="1">
          <a:blip r:embed="rId4">
            <a:alphaModFix/>
          </a:blip>
          <a:srcRect b="23333" l="0" r="0" t="26295"/>
          <a:stretch/>
        </p:blipFill>
        <p:spPr>
          <a:xfrm>
            <a:off x="0" y="4271127"/>
            <a:ext cx="9144000" cy="259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Genetic Code | Biology Quiz - Quizizz" id="509" name="Google Shape;509;p26"/>
          <p:cNvPicPr preferRelativeResize="0"/>
          <p:nvPr/>
        </p:nvPicPr>
        <p:blipFill rotWithShape="1">
          <a:blip r:embed="rId3">
            <a:alphaModFix/>
          </a:blip>
          <a:srcRect b="0" l="0" r="0" t="0"/>
          <a:stretch/>
        </p:blipFill>
        <p:spPr>
          <a:xfrm>
            <a:off x="7137835" y="2141537"/>
            <a:ext cx="4547753" cy="4351338"/>
          </a:xfrm>
          <a:prstGeom prst="rect">
            <a:avLst/>
          </a:prstGeom>
          <a:noFill/>
          <a:ln>
            <a:noFill/>
          </a:ln>
        </p:spPr>
      </p:pic>
      <p:sp>
        <p:nvSpPr>
          <p:cNvPr id="510" name="Google Shape;5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Examples of computational biology problems</a:t>
            </a:r>
            <a:endParaRPr/>
          </a:p>
        </p:txBody>
      </p:sp>
      <p:sp>
        <p:nvSpPr>
          <p:cNvPr id="511" name="Google Shape;5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Applying complex models to large datasets</a:t>
            </a:r>
            <a:endParaRPr/>
          </a:p>
        </p:txBody>
      </p:sp>
      <p:pic>
        <p:nvPicPr>
          <p:cNvPr descr="Spatial Ecology And Conservation Modeling Applications ..." id="512" name="Google Shape;512;p26"/>
          <p:cNvPicPr preferRelativeResize="0"/>
          <p:nvPr/>
        </p:nvPicPr>
        <p:blipFill rotWithShape="1">
          <a:blip r:embed="rId4">
            <a:alphaModFix/>
          </a:blip>
          <a:srcRect b="0" l="0" r="0" t="0"/>
          <a:stretch/>
        </p:blipFill>
        <p:spPr>
          <a:xfrm>
            <a:off x="1440436" y="2574951"/>
            <a:ext cx="5243168" cy="3736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Why do YOU want to learn computational biology?</a:t>
            </a:r>
            <a:endParaRPr/>
          </a:p>
        </p:txBody>
      </p:sp>
      <p:sp>
        <p:nvSpPr>
          <p:cNvPr id="518" name="Google Shape;51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Coding as a skill</a:t>
            </a:r>
            <a:endParaRPr/>
          </a:p>
          <a:p>
            <a:pPr indent="-228600" lvl="0" marL="228600" rtl="0" algn="l">
              <a:lnSpc>
                <a:spcPct val="90000"/>
              </a:lnSpc>
              <a:spcBef>
                <a:spcPts val="1000"/>
              </a:spcBef>
              <a:spcAft>
                <a:spcPts val="0"/>
              </a:spcAft>
              <a:buClr>
                <a:schemeClr val="dk1"/>
              </a:buClr>
              <a:buSzPts val="2800"/>
              <a:buChar char="•"/>
            </a:pPr>
            <a:r>
              <a:rPr lang="en-US"/>
              <a:t>Essential for independent research in biology (or any STEM field)</a:t>
            </a:r>
            <a:endParaRPr/>
          </a:p>
          <a:p>
            <a:pPr indent="-228600" lvl="0" marL="228600" rtl="0" algn="l">
              <a:lnSpc>
                <a:spcPct val="90000"/>
              </a:lnSpc>
              <a:spcBef>
                <a:spcPts val="1000"/>
              </a:spcBef>
              <a:spcAft>
                <a:spcPts val="0"/>
              </a:spcAft>
              <a:buClr>
                <a:schemeClr val="dk1"/>
              </a:buClr>
              <a:buSzPts val="2800"/>
              <a:buChar char="•"/>
            </a:pPr>
            <a:r>
              <a:rPr lang="en-US"/>
              <a:t>Massively expand your job prospects</a:t>
            </a:r>
            <a:endParaRPr/>
          </a:p>
          <a:p>
            <a:pPr indent="-228600" lvl="0" marL="228600" rtl="0" algn="l">
              <a:lnSpc>
                <a:spcPct val="90000"/>
              </a:lnSpc>
              <a:spcBef>
                <a:spcPts val="1000"/>
              </a:spcBef>
              <a:spcAft>
                <a:spcPts val="0"/>
              </a:spcAft>
              <a:buClr>
                <a:schemeClr val="dk1"/>
              </a:buClr>
              <a:buSzPts val="2800"/>
              <a:buChar char="•"/>
            </a:pPr>
            <a:r>
              <a:rPr lang="en-US"/>
              <a:t>Get things done faster and more efficiently</a:t>
            </a:r>
            <a:endParaRPr/>
          </a:p>
          <a:p>
            <a:pPr indent="-228600" lvl="0" marL="228600" rtl="0" algn="l">
              <a:lnSpc>
                <a:spcPct val="90000"/>
              </a:lnSpc>
              <a:spcBef>
                <a:spcPts val="1000"/>
              </a:spcBef>
              <a:spcAft>
                <a:spcPts val="0"/>
              </a:spcAft>
              <a:buClr>
                <a:schemeClr val="dk1"/>
              </a:buClr>
              <a:buSzPts val="2800"/>
              <a:buChar char="•"/>
            </a:pPr>
            <a:r>
              <a:rPr b="1" i="1" lang="en-US"/>
              <a:t>Be a different kind of scientist</a:t>
            </a:r>
            <a:endParaRPr/>
          </a:p>
          <a:p>
            <a:pPr indent="0" lvl="1" marL="457200" rtl="0" algn="l">
              <a:lnSpc>
                <a:spcPct val="90000"/>
              </a:lnSpc>
              <a:spcBef>
                <a:spcPts val="500"/>
              </a:spcBef>
              <a:spcAft>
                <a:spcPts val="0"/>
              </a:spcAft>
              <a:buClr>
                <a:schemeClr val="dk1"/>
              </a:buClr>
              <a:buSzPts val="2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8"/>
          <p:cNvSpPr txBox="1"/>
          <p:nvPr>
            <p:ph type="title"/>
          </p:nvPr>
        </p:nvSpPr>
        <p:spPr>
          <a:xfrm>
            <a:off x="838200" y="25043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b="1" i="1" lang="en-US"/>
              <a:t>Be a different kind of scientist</a:t>
            </a:r>
            <a:endParaRPr/>
          </a:p>
        </p:txBody>
      </p:sp>
      <p:graphicFrame>
        <p:nvGraphicFramePr>
          <p:cNvPr id="524" name="Google Shape;524;p28"/>
          <p:cNvGraphicFramePr/>
          <p:nvPr/>
        </p:nvGraphicFramePr>
        <p:xfrm>
          <a:off x="838200" y="1449207"/>
          <a:ext cx="3000000" cy="3000000"/>
        </p:xfrm>
        <a:graphic>
          <a:graphicData uri="http://schemas.openxmlformats.org/drawingml/2006/table">
            <a:tbl>
              <a:tblPr bandRow="1" firstRow="1">
                <a:noFill/>
                <a:tableStyleId>{268F915F-5487-4C10-B56A-B16514E12A16}</a:tableStyleId>
              </a:tblPr>
              <a:tblGrid>
                <a:gridCol w="3505200"/>
                <a:gridCol w="3505200"/>
                <a:gridCol w="3505200"/>
              </a:tblGrid>
              <a:tr h="830200">
                <a:tc>
                  <a:txBody>
                    <a:bodyPr/>
                    <a:lstStyle/>
                    <a:p>
                      <a:pPr indent="0" lvl="0" marL="0" marR="0" rtl="0" algn="l">
                        <a:spcBef>
                          <a:spcPts val="0"/>
                        </a:spcBef>
                        <a:spcAft>
                          <a:spcPts val="0"/>
                        </a:spcAft>
                        <a:buNone/>
                      </a:pPr>
                      <a:r>
                        <a:t/>
                      </a:r>
                      <a:endParaRPr sz="3200"/>
                    </a:p>
                  </a:txBody>
                  <a:tcPr marT="45725" marB="45725" marR="91450" marL="91450"/>
                </a:tc>
                <a:tc>
                  <a:txBody>
                    <a:bodyPr/>
                    <a:lstStyle/>
                    <a:p>
                      <a:pPr indent="0" lvl="0" marL="0" marR="0" rtl="0" algn="l">
                        <a:spcBef>
                          <a:spcPts val="0"/>
                        </a:spcBef>
                        <a:spcAft>
                          <a:spcPts val="0"/>
                        </a:spcAft>
                        <a:buNone/>
                      </a:pPr>
                      <a:r>
                        <a:rPr lang="en-US" sz="3200"/>
                        <a:t>Empirical biologist</a:t>
                      </a:r>
                      <a:endParaRPr/>
                    </a:p>
                  </a:txBody>
                  <a:tcPr marT="45725" marB="45725" marR="91450" marL="91450"/>
                </a:tc>
                <a:tc>
                  <a:txBody>
                    <a:bodyPr/>
                    <a:lstStyle/>
                    <a:p>
                      <a:pPr indent="0" lvl="0" marL="0" marR="0" rtl="0" algn="l">
                        <a:spcBef>
                          <a:spcPts val="0"/>
                        </a:spcBef>
                        <a:spcAft>
                          <a:spcPts val="0"/>
                        </a:spcAft>
                        <a:buNone/>
                      </a:pPr>
                      <a:r>
                        <a:rPr lang="en-US" sz="3200"/>
                        <a:t>Computational biologist</a:t>
                      </a:r>
                      <a:endParaRPr/>
                    </a:p>
                  </a:txBody>
                  <a:tcPr marT="45725" marB="45725" marR="91450" marL="91450"/>
                </a:tc>
              </a:tr>
              <a:tr h="830200">
                <a:tc>
                  <a:txBody>
                    <a:bodyPr/>
                    <a:lstStyle/>
                    <a:p>
                      <a:pPr indent="0" lvl="0" marL="0" marR="0" rtl="0" algn="l">
                        <a:spcBef>
                          <a:spcPts val="0"/>
                        </a:spcBef>
                        <a:spcAft>
                          <a:spcPts val="0"/>
                        </a:spcAft>
                        <a:buNone/>
                      </a:pPr>
                      <a:r>
                        <a:rPr lang="en-US" sz="2800"/>
                        <a:t>Length of papers</a:t>
                      </a:r>
                      <a:endParaRPr/>
                    </a:p>
                  </a:txBody>
                  <a:tcPr marT="45725" marB="45725" marR="91450" marL="91450"/>
                </a:tc>
                <a:tc>
                  <a:txBody>
                    <a:bodyPr/>
                    <a:lstStyle/>
                    <a:p>
                      <a:pPr indent="0" lvl="0" marL="0" marR="0" rtl="0" algn="l">
                        <a:spcBef>
                          <a:spcPts val="0"/>
                        </a:spcBef>
                        <a:spcAft>
                          <a:spcPts val="0"/>
                        </a:spcAft>
                        <a:buNone/>
                      </a:pPr>
                      <a:r>
                        <a:rPr lang="en-US" sz="2800"/>
                        <a:t>Long (usually)</a:t>
                      </a:r>
                      <a:endParaRPr/>
                    </a:p>
                  </a:txBody>
                  <a:tcPr marT="45725" marB="45725" marR="91450" marL="91450"/>
                </a:tc>
                <a:tc>
                  <a:txBody>
                    <a:bodyPr/>
                    <a:lstStyle/>
                    <a:p>
                      <a:pPr indent="0" lvl="0" marL="0" marR="0" rtl="0" algn="l">
                        <a:spcBef>
                          <a:spcPts val="0"/>
                        </a:spcBef>
                        <a:spcAft>
                          <a:spcPts val="0"/>
                        </a:spcAft>
                        <a:buNone/>
                      </a:pPr>
                      <a:r>
                        <a:rPr lang="en-US" sz="2800"/>
                        <a:t>Very short (often)</a:t>
                      </a:r>
                      <a:endParaRPr/>
                    </a:p>
                  </a:txBody>
                  <a:tcPr marT="45725" marB="45725" marR="91450" marL="91450"/>
                </a:tc>
              </a:tr>
              <a:tr h="830200">
                <a:tc>
                  <a:txBody>
                    <a:bodyPr/>
                    <a:lstStyle/>
                    <a:p>
                      <a:pPr indent="0" lvl="0" marL="0" marR="0" rtl="0" algn="l">
                        <a:spcBef>
                          <a:spcPts val="0"/>
                        </a:spcBef>
                        <a:spcAft>
                          <a:spcPts val="0"/>
                        </a:spcAft>
                        <a:buNone/>
                      </a:pPr>
                      <a:r>
                        <a:rPr lang="en-US" sz="2800"/>
                        <a:t>How to get citations</a:t>
                      </a:r>
                      <a:endParaRPr/>
                    </a:p>
                  </a:txBody>
                  <a:tcPr marT="45725" marB="45725" marR="91450" marL="91450"/>
                </a:tc>
                <a:tc>
                  <a:txBody>
                    <a:bodyPr/>
                    <a:lstStyle/>
                    <a:p>
                      <a:pPr indent="0" lvl="0" marL="0" marR="0" rtl="0" algn="l">
                        <a:spcBef>
                          <a:spcPts val="0"/>
                        </a:spcBef>
                        <a:spcAft>
                          <a:spcPts val="0"/>
                        </a:spcAft>
                        <a:buNone/>
                      </a:pPr>
                      <a:r>
                        <a:rPr lang="en-US" sz="2800"/>
                        <a:t>Make an important finding</a:t>
                      </a:r>
                      <a:endParaRPr/>
                    </a:p>
                  </a:txBody>
                  <a:tcPr marT="45725" marB="45725" marR="91450" marL="91450"/>
                </a:tc>
                <a:tc>
                  <a:txBody>
                    <a:bodyPr/>
                    <a:lstStyle/>
                    <a:p>
                      <a:pPr indent="0" lvl="0" marL="0" marR="0" rtl="0" algn="l">
                        <a:spcBef>
                          <a:spcPts val="0"/>
                        </a:spcBef>
                        <a:spcAft>
                          <a:spcPts val="0"/>
                        </a:spcAft>
                        <a:buNone/>
                      </a:pPr>
                      <a:r>
                        <a:rPr lang="en-US" sz="2800"/>
                        <a:t>Make a useful tool</a:t>
                      </a:r>
                      <a:endParaRPr/>
                    </a:p>
                  </a:txBody>
                  <a:tcPr marT="45725" marB="45725" marR="91450" marL="91450"/>
                </a:tc>
              </a:tr>
              <a:tr h="830200">
                <a:tc>
                  <a:txBody>
                    <a:bodyPr/>
                    <a:lstStyle/>
                    <a:p>
                      <a:pPr indent="0" lvl="0" marL="0" marR="0" rtl="0" algn="l">
                        <a:spcBef>
                          <a:spcPts val="0"/>
                        </a:spcBef>
                        <a:spcAft>
                          <a:spcPts val="0"/>
                        </a:spcAft>
                        <a:buNone/>
                      </a:pPr>
                      <a:r>
                        <a:rPr lang="en-US" sz="2800"/>
                        <a:t>How you spend your research time</a:t>
                      </a:r>
                      <a:endParaRPr/>
                    </a:p>
                  </a:txBody>
                  <a:tcPr marT="45725" marB="45725" marR="91450" marL="91450"/>
                </a:tc>
                <a:tc>
                  <a:txBody>
                    <a:bodyPr/>
                    <a:lstStyle/>
                    <a:p>
                      <a:pPr indent="0" lvl="0" marL="0" marR="0" rtl="0" algn="l">
                        <a:spcBef>
                          <a:spcPts val="0"/>
                        </a:spcBef>
                        <a:spcAft>
                          <a:spcPts val="0"/>
                        </a:spcAft>
                        <a:buNone/>
                      </a:pPr>
                      <a:r>
                        <a:rPr lang="en-US" sz="2800"/>
                        <a:t>Writing papers, analyzing data, writing grants</a:t>
                      </a:r>
                      <a:endParaRPr/>
                    </a:p>
                  </a:txBody>
                  <a:tcPr marT="45725" marB="45725" marR="91450" marL="91450"/>
                </a:tc>
                <a:tc>
                  <a:txBody>
                    <a:bodyPr/>
                    <a:lstStyle/>
                    <a:p>
                      <a:pPr indent="0" lvl="0" marL="0" marR="0" rtl="0" algn="l">
                        <a:spcBef>
                          <a:spcPts val="0"/>
                        </a:spcBef>
                        <a:spcAft>
                          <a:spcPts val="0"/>
                        </a:spcAft>
                        <a:buNone/>
                      </a:pPr>
                      <a:r>
                        <a:rPr lang="en-US" sz="2800"/>
                        <a:t>Writing code, writing grants</a:t>
                      </a:r>
                      <a:endParaRPr/>
                    </a:p>
                  </a:txBody>
                  <a:tcPr marT="45725" marB="45725" marR="91450" marL="91450"/>
                </a:tc>
              </a:tr>
              <a:tr h="830200">
                <a:tc>
                  <a:txBody>
                    <a:bodyPr/>
                    <a:lstStyle/>
                    <a:p>
                      <a:pPr indent="0" lvl="0" marL="0" marR="0" rtl="0" algn="l">
                        <a:spcBef>
                          <a:spcPts val="0"/>
                        </a:spcBef>
                        <a:spcAft>
                          <a:spcPts val="0"/>
                        </a:spcAft>
                        <a:buNone/>
                      </a:pPr>
                      <a:r>
                        <a:rPr lang="en-US" sz="2800"/>
                        <a:t>How to get famous</a:t>
                      </a:r>
                      <a:endParaRPr/>
                    </a:p>
                  </a:txBody>
                  <a:tcPr marT="45725" marB="45725" marR="91450" marL="91450"/>
                </a:tc>
                <a:tc>
                  <a:txBody>
                    <a:bodyPr/>
                    <a:lstStyle/>
                    <a:p>
                      <a:pPr indent="0" lvl="0" marL="0" marR="0" rtl="0" algn="l">
                        <a:spcBef>
                          <a:spcPts val="0"/>
                        </a:spcBef>
                        <a:spcAft>
                          <a:spcPts val="0"/>
                        </a:spcAft>
                        <a:buNone/>
                      </a:pPr>
                      <a:r>
                        <a:rPr lang="en-US" sz="2800"/>
                        <a:t>Be prolific</a:t>
                      </a:r>
                      <a:endParaRPr/>
                    </a:p>
                  </a:txBody>
                  <a:tcPr marT="45725" marB="45725" marR="91450" marL="91450"/>
                </a:tc>
                <a:tc>
                  <a:txBody>
                    <a:bodyPr/>
                    <a:lstStyle/>
                    <a:p>
                      <a:pPr indent="0" lvl="0" marL="0" marR="0" rtl="0" algn="l">
                        <a:spcBef>
                          <a:spcPts val="0"/>
                        </a:spcBef>
                        <a:spcAft>
                          <a:spcPts val="0"/>
                        </a:spcAft>
                        <a:buNone/>
                      </a:pPr>
                      <a:r>
                        <a:rPr lang="en-US" sz="2800"/>
                        <a:t>Help people use your useful tool</a:t>
                      </a:r>
                      <a:endParaRPr/>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9"/>
          <p:cNvSpPr txBox="1"/>
          <p:nvPr>
            <p:ph type="title"/>
          </p:nvPr>
        </p:nvSpPr>
        <p:spPr>
          <a:xfrm>
            <a:off x="743932" y="96076"/>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onsolas"/>
              <a:buNone/>
            </a:pPr>
            <a:r>
              <a:rPr lang="en-US"/>
              <a:t>Some of the biggest computational biology papers</a:t>
            </a:r>
            <a:endParaRPr/>
          </a:p>
        </p:txBody>
      </p:sp>
      <p:pic>
        <p:nvPicPr>
          <p:cNvPr id="530" name="Google Shape;530;p29"/>
          <p:cNvPicPr preferRelativeResize="0"/>
          <p:nvPr/>
        </p:nvPicPr>
        <p:blipFill rotWithShape="1">
          <a:blip r:embed="rId3">
            <a:alphaModFix/>
          </a:blip>
          <a:srcRect b="39656" l="1688" r="3702" t="18143"/>
          <a:stretch/>
        </p:blipFill>
        <p:spPr>
          <a:xfrm>
            <a:off x="6096000" y="1508289"/>
            <a:ext cx="5989163" cy="2894029"/>
          </a:xfrm>
          <a:prstGeom prst="rect">
            <a:avLst/>
          </a:prstGeom>
          <a:noFill/>
          <a:ln>
            <a:noFill/>
          </a:ln>
        </p:spPr>
      </p:pic>
      <p:sp>
        <p:nvSpPr>
          <p:cNvPr id="531" name="Google Shape;531;p29"/>
          <p:cNvSpPr/>
          <p:nvPr/>
        </p:nvSpPr>
        <p:spPr>
          <a:xfrm>
            <a:off x="6461681" y="4488968"/>
            <a:ext cx="5257800" cy="1969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40,289 citations (Oct. 2014)</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8 pages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 of 2014 this was the 10</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highest cited paper in all of science.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https://www.nature.com/news/the-top-100-papers-1.16224</a:t>
            </a:r>
            <a:endParaRPr/>
          </a:p>
        </p:txBody>
      </p:sp>
      <p:pic>
        <p:nvPicPr>
          <p:cNvPr id="532" name="Google Shape;532;p29"/>
          <p:cNvPicPr preferRelativeResize="0"/>
          <p:nvPr/>
        </p:nvPicPr>
        <p:blipFill rotWithShape="1">
          <a:blip r:embed="rId4">
            <a:alphaModFix/>
          </a:blip>
          <a:srcRect b="33058" l="12523" r="19125" t="29003"/>
          <a:stretch/>
        </p:blipFill>
        <p:spPr>
          <a:xfrm>
            <a:off x="743932" y="1649689"/>
            <a:ext cx="4326904" cy="2601798"/>
          </a:xfrm>
          <a:prstGeom prst="rect">
            <a:avLst/>
          </a:prstGeom>
          <a:noFill/>
          <a:ln>
            <a:noFill/>
          </a:ln>
        </p:spPr>
      </p:pic>
      <p:sp>
        <p:nvSpPr>
          <p:cNvPr id="533" name="Google Shape;533;p29"/>
          <p:cNvSpPr/>
          <p:nvPr/>
        </p:nvSpPr>
        <p:spPr>
          <a:xfrm>
            <a:off x="278484" y="4564383"/>
            <a:ext cx="5257800" cy="1969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63,875 citations (Aug. 2021)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8 pages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 of 2014 this was the 12</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 highest cited paper in all of science.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https://www.nature.com/news/the-top-100-papers-1.16224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4647"/>
        </a:solidFill>
      </p:bgPr>
    </p:bg>
    <p:spTree>
      <p:nvGrpSpPr>
        <p:cNvPr id="101" name="Shape 101"/>
        <p:cNvGrpSpPr/>
        <p:nvPr/>
      </p:nvGrpSpPr>
      <p:grpSpPr>
        <a:xfrm>
          <a:off x="0" y="0"/>
          <a:ext cx="0" cy="0"/>
          <a:chOff x="0" y="0"/>
          <a:chExt cx="0" cy="0"/>
        </a:xfrm>
      </p:grpSpPr>
      <p:pic>
        <p:nvPicPr>
          <p:cNvPr id="102" name="Google Shape;102;p3"/>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0"/>
          <p:cNvSpPr txBox="1"/>
          <p:nvPr/>
        </p:nvSpPr>
        <p:spPr>
          <a:xfrm>
            <a:off x="743932" y="96076"/>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onsolas"/>
              <a:buNone/>
            </a:pPr>
            <a:r>
              <a:rPr lang="en-US" sz="4400">
                <a:solidFill>
                  <a:schemeClr val="dk1"/>
                </a:solidFill>
                <a:latin typeface="Consolas"/>
                <a:ea typeface="Consolas"/>
                <a:cs typeface="Consolas"/>
                <a:sym typeface="Consolas"/>
              </a:rPr>
              <a:t>Some of the biggest computational biology papers</a:t>
            </a:r>
            <a:endParaRPr sz="4400">
              <a:solidFill>
                <a:schemeClr val="dk1"/>
              </a:solidFill>
              <a:latin typeface="Consolas"/>
              <a:ea typeface="Consolas"/>
              <a:cs typeface="Consolas"/>
              <a:sym typeface="Consolas"/>
            </a:endParaRPr>
          </a:p>
        </p:txBody>
      </p:sp>
      <p:pic>
        <p:nvPicPr>
          <p:cNvPr id="539" name="Google Shape;539;p30"/>
          <p:cNvPicPr preferRelativeResize="0"/>
          <p:nvPr/>
        </p:nvPicPr>
        <p:blipFill rotWithShape="1">
          <a:blip r:embed="rId3">
            <a:alphaModFix/>
          </a:blip>
          <a:srcRect b="56700" l="7452" r="13564" t="16770"/>
          <a:stretch/>
        </p:blipFill>
        <p:spPr>
          <a:xfrm>
            <a:off x="292230" y="1543779"/>
            <a:ext cx="7961283" cy="2877392"/>
          </a:xfrm>
          <a:prstGeom prst="rect">
            <a:avLst/>
          </a:prstGeom>
          <a:noFill/>
          <a:ln>
            <a:noFill/>
          </a:ln>
        </p:spPr>
      </p:pic>
      <p:sp>
        <p:nvSpPr>
          <p:cNvPr id="540" name="Google Shape;540;p30"/>
          <p:cNvSpPr/>
          <p:nvPr/>
        </p:nvSpPr>
        <p:spPr>
          <a:xfrm>
            <a:off x="427913" y="4329336"/>
            <a:ext cx="5257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29,809 citations (Aug. 2021)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7 pages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1"/>
          <p:cNvSpPr txBox="1"/>
          <p:nvPr/>
        </p:nvSpPr>
        <p:spPr>
          <a:xfrm>
            <a:off x="743932" y="96076"/>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onsolas"/>
              <a:buNone/>
            </a:pPr>
            <a:r>
              <a:rPr lang="en-US" sz="4400">
                <a:solidFill>
                  <a:schemeClr val="dk1"/>
                </a:solidFill>
                <a:latin typeface="Consolas"/>
                <a:ea typeface="Consolas"/>
                <a:cs typeface="Consolas"/>
                <a:sym typeface="Consolas"/>
              </a:rPr>
              <a:t>Some of the biggest computational biology papers</a:t>
            </a:r>
            <a:endParaRPr sz="4400">
              <a:solidFill>
                <a:schemeClr val="dk1"/>
              </a:solidFill>
              <a:latin typeface="Consolas"/>
              <a:ea typeface="Consolas"/>
              <a:cs typeface="Consolas"/>
              <a:sym typeface="Consolas"/>
            </a:endParaRPr>
          </a:p>
        </p:txBody>
      </p:sp>
      <p:pic>
        <p:nvPicPr>
          <p:cNvPr id="546" name="Google Shape;546;p31"/>
          <p:cNvPicPr preferRelativeResize="0"/>
          <p:nvPr/>
        </p:nvPicPr>
        <p:blipFill rotWithShape="1">
          <a:blip r:embed="rId3">
            <a:alphaModFix/>
          </a:blip>
          <a:srcRect b="43230" l="40518" r="10340" t="28316"/>
          <a:stretch/>
        </p:blipFill>
        <p:spPr>
          <a:xfrm>
            <a:off x="352327" y="1421639"/>
            <a:ext cx="5932602" cy="3721357"/>
          </a:xfrm>
          <a:prstGeom prst="rect">
            <a:avLst/>
          </a:prstGeom>
          <a:noFill/>
          <a:ln>
            <a:noFill/>
          </a:ln>
        </p:spPr>
      </p:pic>
      <p:sp>
        <p:nvSpPr>
          <p:cNvPr id="547" name="Google Shape;547;p31"/>
          <p:cNvSpPr/>
          <p:nvPr/>
        </p:nvSpPr>
        <p:spPr>
          <a:xfrm>
            <a:off x="789889" y="5198587"/>
            <a:ext cx="5257800"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44,292 citations (Aug. 2021)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8 pages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As of 2014 this was the 41</a:t>
            </a:r>
            <a:r>
              <a:rPr baseline="30000" lang="en-US" sz="1800">
                <a:solidFill>
                  <a:schemeClr val="dk1"/>
                </a:solidFill>
                <a:latin typeface="Arial"/>
                <a:ea typeface="Arial"/>
                <a:cs typeface="Arial"/>
                <a:sym typeface="Arial"/>
              </a:rPr>
              <a:t>st</a:t>
            </a:r>
            <a:r>
              <a:rPr lang="en-US" sz="1800">
                <a:solidFill>
                  <a:schemeClr val="dk1"/>
                </a:solidFill>
                <a:latin typeface="Arial"/>
                <a:ea typeface="Arial"/>
                <a:cs typeface="Arial"/>
                <a:sym typeface="Arial"/>
              </a:rPr>
              <a:t> highest cited paper in all of science.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https://www.nature.com/news/the-top-100-papers-1.16224</a:t>
            </a:r>
            <a:endParaRPr/>
          </a:p>
        </p:txBody>
      </p:sp>
      <p:sp>
        <p:nvSpPr>
          <p:cNvPr id="548" name="Google Shape;548;p31"/>
          <p:cNvSpPr/>
          <p:nvPr/>
        </p:nvSpPr>
        <p:spPr>
          <a:xfrm>
            <a:off x="7748832" y="5627832"/>
            <a:ext cx="420160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Review paper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2,612 citations (Aug. 2021)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31 pages</a:t>
            </a:r>
            <a:endParaRPr/>
          </a:p>
        </p:txBody>
      </p:sp>
      <p:pic>
        <p:nvPicPr>
          <p:cNvPr id="549" name="Google Shape;549;p31"/>
          <p:cNvPicPr preferRelativeResize="0"/>
          <p:nvPr/>
        </p:nvPicPr>
        <p:blipFill rotWithShape="1">
          <a:blip r:embed="rId4">
            <a:alphaModFix/>
          </a:blip>
          <a:srcRect b="15277" l="9819" r="28016" t="23914"/>
          <a:stretch/>
        </p:blipFill>
        <p:spPr>
          <a:xfrm>
            <a:off x="5844017" y="2259559"/>
            <a:ext cx="5995656" cy="31768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2"/>
          <p:cNvSpPr txBox="1"/>
          <p:nvPr/>
        </p:nvSpPr>
        <p:spPr>
          <a:xfrm>
            <a:off x="743932" y="96076"/>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onsolas"/>
              <a:buNone/>
            </a:pPr>
            <a:r>
              <a:rPr lang="en-US" sz="4400">
                <a:solidFill>
                  <a:schemeClr val="dk1"/>
                </a:solidFill>
                <a:latin typeface="Consolas"/>
                <a:ea typeface="Consolas"/>
                <a:cs typeface="Consolas"/>
                <a:sym typeface="Consolas"/>
              </a:rPr>
              <a:t>Some of the biggest computational biology papers</a:t>
            </a:r>
            <a:endParaRPr sz="4400">
              <a:solidFill>
                <a:schemeClr val="dk1"/>
              </a:solidFill>
              <a:latin typeface="Consolas"/>
              <a:ea typeface="Consolas"/>
              <a:cs typeface="Consolas"/>
              <a:sym typeface="Consolas"/>
            </a:endParaRPr>
          </a:p>
        </p:txBody>
      </p:sp>
      <p:sp>
        <p:nvSpPr>
          <p:cNvPr id="555" name="Google Shape;555;p32"/>
          <p:cNvSpPr/>
          <p:nvPr/>
        </p:nvSpPr>
        <p:spPr>
          <a:xfrm>
            <a:off x="365683" y="5304666"/>
            <a:ext cx="5257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Review paper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942 citations (Aug. 2021)</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19 pages</a:t>
            </a:r>
            <a:endParaRPr/>
          </a:p>
        </p:txBody>
      </p:sp>
      <p:sp>
        <p:nvSpPr>
          <p:cNvPr id="556" name="Google Shape;556;p32"/>
          <p:cNvSpPr/>
          <p:nvPr/>
        </p:nvSpPr>
        <p:spPr>
          <a:xfrm>
            <a:off x="7748832" y="5627832"/>
            <a:ext cx="420160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Textbook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7465 citations (Aug. 2021)</a:t>
            </a:r>
            <a:endParaRPr/>
          </a:p>
        </p:txBody>
      </p:sp>
      <p:pic>
        <p:nvPicPr>
          <p:cNvPr id="557" name="Google Shape;557;p32"/>
          <p:cNvPicPr preferRelativeResize="0"/>
          <p:nvPr/>
        </p:nvPicPr>
        <p:blipFill rotWithShape="1">
          <a:blip r:embed="rId3">
            <a:alphaModFix/>
          </a:blip>
          <a:srcRect b="41542" l="20026" r="29253" t="17633"/>
          <a:stretch/>
        </p:blipFill>
        <p:spPr>
          <a:xfrm>
            <a:off x="334260" y="2309566"/>
            <a:ext cx="6368198" cy="2776379"/>
          </a:xfrm>
          <a:prstGeom prst="rect">
            <a:avLst/>
          </a:prstGeom>
          <a:noFill/>
          <a:ln>
            <a:noFill/>
          </a:ln>
        </p:spPr>
      </p:pic>
      <p:pic>
        <p:nvPicPr>
          <p:cNvPr id="558" name="Google Shape;558;p32"/>
          <p:cNvPicPr preferRelativeResize="0"/>
          <p:nvPr/>
        </p:nvPicPr>
        <p:blipFill rotWithShape="1">
          <a:blip r:embed="rId4">
            <a:alphaModFix/>
          </a:blip>
          <a:srcRect b="67421" l="23245" r="21955" t="17595"/>
          <a:stretch/>
        </p:blipFill>
        <p:spPr>
          <a:xfrm>
            <a:off x="6831684" y="3429000"/>
            <a:ext cx="5118755" cy="15161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0" l="0" r="0" t="0"/>
          <a:stretch/>
        </p:blipFill>
        <p:spPr>
          <a:xfrm>
            <a:off x="-3071447" y="-1899139"/>
            <a:ext cx="19147694" cy="143607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4647"/>
        </a:solidFill>
      </p:bgPr>
    </p:bg>
    <p:spTree>
      <p:nvGrpSpPr>
        <p:cNvPr id="113" name="Shape 113"/>
        <p:cNvGrpSpPr/>
        <p:nvPr/>
      </p:nvGrpSpPr>
      <p:grpSpPr>
        <a:xfrm>
          <a:off x="0" y="0"/>
          <a:ext cx="0" cy="0"/>
          <a:chOff x="0" y="0"/>
          <a:chExt cx="0" cy="0"/>
        </a:xfrm>
      </p:grpSpPr>
      <p:pic>
        <p:nvPicPr>
          <p:cNvPr id="114" name="Google Shape;114;p5"/>
          <p:cNvPicPr preferRelativeResize="0"/>
          <p:nvPr/>
        </p:nvPicPr>
        <p:blipFill rotWithShape="1">
          <a:blip r:embed="rId3">
            <a:alphaModFix/>
          </a:blip>
          <a:srcRect b="0" l="0" r="0" t="0"/>
          <a:stretch/>
        </p:blipFill>
        <p:spPr>
          <a:xfrm>
            <a:off x="-3681048" y="-3962404"/>
            <a:ext cx="19178955" cy="143842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ctrTitle"/>
          </p:nvPr>
        </p:nvSpPr>
        <p:spPr>
          <a:xfrm>
            <a:off x="478971" y="1828801"/>
            <a:ext cx="11219543" cy="1470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onsolas"/>
              <a:buNone/>
            </a:pPr>
            <a:r>
              <a:rPr lang="en-US" sz="4400"/>
              <a:t>All biology is becoming computational, much the same way it has became molecular … Otherwise “low input, high throughput and no output science”</a:t>
            </a:r>
            <a:endParaRPr sz="3200"/>
          </a:p>
        </p:txBody>
      </p:sp>
      <p:sp>
        <p:nvSpPr>
          <p:cNvPr id="120" name="Google Shape;120;p6"/>
          <p:cNvSpPr txBox="1"/>
          <p:nvPr>
            <p:ph idx="1" type="subTitle"/>
          </p:nvPr>
        </p:nvSpPr>
        <p:spPr>
          <a:xfrm>
            <a:off x="5486400" y="4422775"/>
            <a:ext cx="3810000" cy="1219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sz="3200"/>
              <a:t>--- Sydney Brenner</a:t>
            </a:r>
            <a:endParaRPr/>
          </a:p>
          <a:p>
            <a:pPr indent="0" lvl="0" marL="0" rtl="0" algn="ctr">
              <a:lnSpc>
                <a:spcPct val="90000"/>
              </a:lnSpc>
              <a:spcBef>
                <a:spcPts val="1000"/>
              </a:spcBef>
              <a:spcAft>
                <a:spcPts val="0"/>
              </a:spcAft>
              <a:buClr>
                <a:schemeClr val="dk1"/>
              </a:buClr>
              <a:buSzPts val="3200"/>
              <a:buNone/>
            </a:pPr>
            <a:r>
              <a:rPr lang="en-US" sz="3200"/>
              <a:t>       2002 Nobel Prize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638629" y="304800"/>
            <a:ext cx="11030857"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onsolas"/>
              <a:buNone/>
            </a:pPr>
            <a:r>
              <a:rPr b="1" lang="en-US" sz="5400"/>
              <a:t>Bioinformatics and Computational Biology</a:t>
            </a:r>
            <a:endParaRPr/>
          </a:p>
        </p:txBody>
      </p:sp>
      <p:sp>
        <p:nvSpPr>
          <p:cNvPr id="126" name="Google Shape;126;p7"/>
          <p:cNvSpPr txBox="1"/>
          <p:nvPr>
            <p:ph idx="1" type="body"/>
          </p:nvPr>
        </p:nvSpPr>
        <p:spPr>
          <a:xfrm>
            <a:off x="638629" y="1828800"/>
            <a:ext cx="10885714" cy="4648200"/>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dk1"/>
              </a:buClr>
              <a:buSzPts val="4000"/>
              <a:buChar char="•"/>
            </a:pPr>
            <a:r>
              <a:rPr lang="en-US" sz="4000"/>
              <a:t>Interdisciplinary </a:t>
            </a:r>
            <a:endParaRPr/>
          </a:p>
          <a:p>
            <a:pPr indent="-228600" lvl="1" marL="685800" rtl="0" algn="l">
              <a:lnSpc>
                <a:spcPct val="90000"/>
              </a:lnSpc>
              <a:spcBef>
                <a:spcPts val="500"/>
              </a:spcBef>
              <a:spcAft>
                <a:spcPts val="0"/>
              </a:spcAft>
              <a:buClr>
                <a:schemeClr val="dk1"/>
              </a:buClr>
              <a:buSzPts val="3600"/>
              <a:buChar char="•"/>
            </a:pPr>
            <a:r>
              <a:rPr lang="en-US" sz="3600"/>
              <a:t>Statistics, Biology, Computer Science</a:t>
            </a:r>
            <a:endParaRPr/>
          </a:p>
          <a:p>
            <a:pPr indent="-254000" lvl="0" marL="228600" rtl="0" algn="l">
              <a:lnSpc>
                <a:spcPct val="90000"/>
              </a:lnSpc>
              <a:spcBef>
                <a:spcPts val="1000"/>
              </a:spcBef>
              <a:spcAft>
                <a:spcPts val="0"/>
              </a:spcAft>
              <a:buClr>
                <a:schemeClr val="dk1"/>
              </a:buClr>
              <a:buSzPts val="4000"/>
              <a:buChar char="•"/>
            </a:pPr>
            <a:r>
              <a:rPr lang="en-US" sz="4000"/>
              <a:t>Applied</a:t>
            </a:r>
            <a:endParaRPr/>
          </a:p>
          <a:p>
            <a:pPr indent="-228600" lvl="1" marL="685800" rtl="0" algn="l">
              <a:lnSpc>
                <a:spcPct val="90000"/>
              </a:lnSpc>
              <a:spcBef>
                <a:spcPts val="500"/>
              </a:spcBef>
              <a:spcAft>
                <a:spcPts val="0"/>
              </a:spcAft>
              <a:buClr>
                <a:schemeClr val="dk1"/>
              </a:buClr>
              <a:buSzPts val="3600"/>
              <a:buChar char="•"/>
            </a:pPr>
            <a:r>
              <a:rPr lang="en-US" sz="3600"/>
              <a:t>From freshman to postdocs</a:t>
            </a:r>
            <a:endParaRPr/>
          </a:p>
          <a:p>
            <a:pPr indent="-228600" lvl="1" marL="685800" rtl="0" algn="l">
              <a:lnSpc>
                <a:spcPct val="90000"/>
              </a:lnSpc>
              <a:spcBef>
                <a:spcPts val="500"/>
              </a:spcBef>
              <a:spcAft>
                <a:spcPts val="0"/>
              </a:spcAft>
              <a:buClr>
                <a:schemeClr val="dk1"/>
              </a:buClr>
              <a:buSzPts val="3600"/>
              <a:buChar char="•"/>
            </a:pPr>
            <a:r>
              <a:rPr lang="en-US" sz="3600"/>
              <a:t>Useful training for many</a:t>
            </a:r>
            <a:endParaRPr/>
          </a:p>
          <a:p>
            <a:pPr indent="-228600" lvl="1" marL="685800" rtl="0" algn="l">
              <a:lnSpc>
                <a:spcPct val="90000"/>
              </a:lnSpc>
              <a:spcBef>
                <a:spcPts val="500"/>
              </a:spcBef>
              <a:spcAft>
                <a:spcPts val="0"/>
              </a:spcAft>
              <a:buClr>
                <a:schemeClr val="dk1"/>
              </a:buClr>
              <a:buSzPts val="3600"/>
              <a:buChar char="•"/>
            </a:pPr>
            <a:r>
              <a:rPr lang="en-US" sz="3600"/>
              <a:t>The more you practice, the better you get</a:t>
            </a:r>
            <a:endParaRPr/>
          </a:p>
          <a:p>
            <a:pPr indent="-254000" lvl="0" marL="228600" rtl="0" algn="l">
              <a:lnSpc>
                <a:spcPct val="90000"/>
              </a:lnSpc>
              <a:spcBef>
                <a:spcPts val="1000"/>
              </a:spcBef>
              <a:spcAft>
                <a:spcPts val="0"/>
              </a:spcAft>
              <a:buClr>
                <a:schemeClr val="dk1"/>
              </a:buClr>
              <a:buSzPts val="4000"/>
              <a:buChar char="•"/>
            </a:pPr>
            <a:r>
              <a:rPr lang="en-US" sz="4000"/>
              <a:t>Moves with technology development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838200" y="18255"/>
            <a:ext cx="10515600" cy="2416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onsolas"/>
              <a:buNone/>
            </a:pPr>
            <a:r>
              <a:rPr lang="en-US" sz="7200"/>
              <a:t>Why use computational methods?</a:t>
            </a:r>
            <a:endParaRPr/>
          </a:p>
        </p:txBody>
      </p:sp>
      <p:sp>
        <p:nvSpPr>
          <p:cNvPr id="132" name="Google Shape;132;p8"/>
          <p:cNvSpPr txBox="1"/>
          <p:nvPr>
            <p:ph idx="1" type="body"/>
          </p:nvPr>
        </p:nvSpPr>
        <p:spPr>
          <a:xfrm>
            <a:off x="838200" y="2434855"/>
            <a:ext cx="10515600" cy="4221125"/>
          </a:xfrm>
          <a:prstGeom prst="rect">
            <a:avLst/>
          </a:prstGeom>
          <a:noFill/>
          <a:ln>
            <a:noFill/>
          </a:ln>
        </p:spPr>
        <p:txBody>
          <a:bodyPr anchorCtr="0" anchor="t" bIns="45700" lIns="91425" spcFirstLastPara="1" rIns="91425" wrap="square" tIns="45700">
            <a:normAutofit lnSpcReduction="10000"/>
          </a:bodyPr>
          <a:lstStyle/>
          <a:p>
            <a:pPr indent="-457200" lvl="0" marL="228600" rtl="0" algn="l">
              <a:lnSpc>
                <a:spcPct val="90000"/>
              </a:lnSpc>
              <a:spcBef>
                <a:spcPts val="0"/>
              </a:spcBef>
              <a:spcAft>
                <a:spcPts val="0"/>
              </a:spcAft>
              <a:buClr>
                <a:schemeClr val="dk1"/>
              </a:buClr>
              <a:buSzPts val="7200"/>
              <a:buChar char="•"/>
            </a:pPr>
            <a:r>
              <a:rPr b="1" lang="en-US" sz="7200"/>
              <a:t>Data is big</a:t>
            </a:r>
            <a:endParaRPr/>
          </a:p>
          <a:p>
            <a:pPr indent="-457200" lvl="0" marL="228600" rtl="0" algn="l">
              <a:lnSpc>
                <a:spcPct val="90000"/>
              </a:lnSpc>
              <a:spcBef>
                <a:spcPts val="1000"/>
              </a:spcBef>
              <a:spcAft>
                <a:spcPts val="0"/>
              </a:spcAft>
              <a:buClr>
                <a:schemeClr val="dk1"/>
              </a:buClr>
              <a:buSzPts val="7200"/>
              <a:buChar char="•"/>
            </a:pPr>
            <a:r>
              <a:rPr b="1" lang="en-US" sz="7200"/>
              <a:t>Problems are hard</a:t>
            </a:r>
            <a:endParaRPr/>
          </a:p>
          <a:p>
            <a:pPr indent="-457200" lvl="0" marL="228600" rtl="0" algn="l">
              <a:lnSpc>
                <a:spcPct val="90000"/>
              </a:lnSpc>
              <a:spcBef>
                <a:spcPts val="1000"/>
              </a:spcBef>
              <a:spcAft>
                <a:spcPts val="0"/>
              </a:spcAft>
              <a:buClr>
                <a:schemeClr val="dk1"/>
              </a:buClr>
              <a:buSzPts val="7200"/>
              <a:buChar char="•"/>
            </a:pPr>
            <a:r>
              <a:rPr b="1" lang="en-US" sz="7200"/>
              <a:t>Novel technology requires novel solutions</a:t>
            </a:r>
            <a:endParaRPr/>
          </a:p>
          <a:p>
            <a:pPr indent="0" lvl="0" marL="228600" rtl="0" algn="l">
              <a:lnSpc>
                <a:spcPct val="90000"/>
              </a:lnSpc>
              <a:spcBef>
                <a:spcPts val="1000"/>
              </a:spcBef>
              <a:spcAft>
                <a:spcPts val="0"/>
              </a:spcAft>
              <a:buClr>
                <a:schemeClr val="dk1"/>
              </a:buClr>
              <a:buSzPts val="7200"/>
              <a:buNone/>
            </a:pPr>
            <a:r>
              <a:t/>
            </a:r>
            <a:endParaRPr b="1" sz="7200"/>
          </a:p>
          <a:p>
            <a:pPr indent="0" lvl="0" marL="228600" rtl="0" algn="l">
              <a:lnSpc>
                <a:spcPct val="90000"/>
              </a:lnSpc>
              <a:spcBef>
                <a:spcPts val="1000"/>
              </a:spcBef>
              <a:spcAft>
                <a:spcPts val="0"/>
              </a:spcAft>
              <a:buClr>
                <a:schemeClr val="dk1"/>
              </a:buClr>
              <a:buSzPts val="7200"/>
              <a:buNone/>
            </a:pPr>
            <a:r>
              <a:t/>
            </a:r>
            <a:endParaRPr b="1" sz="7200"/>
          </a:p>
          <a:p>
            <a:pPr indent="0" lvl="0" marL="228600" rtl="0" algn="l">
              <a:lnSpc>
                <a:spcPct val="90000"/>
              </a:lnSpc>
              <a:spcBef>
                <a:spcPts val="1000"/>
              </a:spcBef>
              <a:spcAft>
                <a:spcPts val="0"/>
              </a:spcAft>
              <a:buClr>
                <a:schemeClr val="dk1"/>
              </a:buClr>
              <a:buSzPts val="7200"/>
              <a:buNone/>
            </a:pPr>
            <a:r>
              <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9"/>
          <p:cNvPicPr preferRelativeResize="0"/>
          <p:nvPr/>
        </p:nvPicPr>
        <p:blipFill rotWithShape="1">
          <a:blip r:embed="rId3">
            <a:alphaModFix/>
          </a:blip>
          <a:srcRect b="0" l="0" r="0" t="0"/>
          <a:stretch/>
        </p:blipFill>
        <p:spPr>
          <a:xfrm>
            <a:off x="2960914" y="1903"/>
            <a:ext cx="9231086" cy="6856097"/>
          </a:xfrm>
          <a:prstGeom prst="rect">
            <a:avLst/>
          </a:prstGeom>
          <a:noFill/>
          <a:ln>
            <a:noFill/>
          </a:ln>
        </p:spPr>
      </p:pic>
      <p:sp>
        <p:nvSpPr>
          <p:cNvPr id="138" name="Google Shape;138;p9"/>
          <p:cNvSpPr/>
          <p:nvPr/>
        </p:nvSpPr>
        <p:spPr>
          <a:xfrm>
            <a:off x="0" y="128995"/>
            <a:ext cx="18662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u="none" cap="none" strike="noStrike">
                <a:solidFill>
                  <a:schemeClr val="dk1"/>
                </a:solidFill>
                <a:latin typeface="Arial"/>
                <a:ea typeface="Arial"/>
                <a:cs typeface="Arial"/>
                <a:sym typeface="Arial"/>
              </a:rPr>
              <a:t>Data is big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Red Violet">
      <a:dk1>
        <a:srgbClr val="000000"/>
      </a:dk1>
      <a:lt1>
        <a:srgbClr val="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2021-07-15T19:16:20Z</dcterms:created>
  <dc:creator>Dominic Evangelista</dc:creator>
</cp:coreProperties>
</file>